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0" r:id="rId1"/>
  </p:sldMasterIdLst>
  <p:notesMasterIdLst>
    <p:notesMasterId r:id="rId25"/>
  </p:notesMasterIdLst>
  <p:handoutMasterIdLst>
    <p:handoutMasterId r:id="rId26"/>
  </p:handoutMasterIdLst>
  <p:sldIdLst>
    <p:sldId id="376" r:id="rId2"/>
    <p:sldId id="445" r:id="rId3"/>
    <p:sldId id="455" r:id="rId4"/>
    <p:sldId id="450" r:id="rId5"/>
    <p:sldId id="458" r:id="rId6"/>
    <p:sldId id="459" r:id="rId7"/>
    <p:sldId id="462" r:id="rId8"/>
    <p:sldId id="460" r:id="rId9"/>
    <p:sldId id="461" r:id="rId10"/>
    <p:sldId id="463" r:id="rId11"/>
    <p:sldId id="464" r:id="rId12"/>
    <p:sldId id="465" r:id="rId13"/>
    <p:sldId id="466" r:id="rId14"/>
    <p:sldId id="467" r:id="rId15"/>
    <p:sldId id="468" r:id="rId16"/>
    <p:sldId id="469" r:id="rId17"/>
    <p:sldId id="474" r:id="rId18"/>
    <p:sldId id="457" r:id="rId19"/>
    <p:sldId id="456" r:id="rId20"/>
    <p:sldId id="475" r:id="rId21"/>
    <p:sldId id="476" r:id="rId22"/>
    <p:sldId id="477" r:id="rId23"/>
    <p:sldId id="478" r:id="rId24"/>
  </p:sldIdLst>
  <p:sldSz cx="9144000" cy="6858000" type="screen4x3"/>
  <p:notesSz cx="6797675" cy="9874250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71">
          <p15:clr>
            <a:srgbClr val="A4A3A4"/>
          </p15:clr>
        </p15:guide>
        <p15:guide id="2" pos="292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33CC"/>
    <a:srgbClr val="00FF00"/>
    <a:srgbClr val="800000"/>
    <a:srgbClr val="CCFFFF"/>
    <a:srgbClr val="FFCC99"/>
    <a:srgbClr val="CCCC00"/>
    <a:srgbClr val="00CC00"/>
    <a:srgbClr val="996633"/>
    <a:srgbClr val="0099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F70668-FDB7-4B71-8A59-31BC5D3D11EA}" v="1" dt="2022-01-05T14:47:38.5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27" autoAdjust="0"/>
    <p:restoredTop sz="86418" autoAdjust="0"/>
  </p:normalViewPr>
  <p:slideViewPr>
    <p:cSldViewPr>
      <p:cViewPr varScale="1">
        <p:scale>
          <a:sx n="72" d="100"/>
          <a:sy n="72" d="100"/>
        </p:scale>
        <p:origin x="1733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0728"/>
    </p:cViewPr>
  </p:sorterViewPr>
  <p:notesViewPr>
    <p:cSldViewPr>
      <p:cViewPr>
        <p:scale>
          <a:sx n="100" d="100"/>
          <a:sy n="100" d="100"/>
        </p:scale>
        <p:origin x="1576" y="-1852"/>
      </p:cViewPr>
      <p:guideLst>
        <p:guide orient="horz" pos="2171"/>
        <p:guide pos="2923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0130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-1588" y="0"/>
            <a:ext cx="2946401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218" tIns="0" rIns="19218" bIns="0" numCol="1" anchor="t" anchorCtr="0" compatLnSpc="1">
            <a:prstTxWarp prst="textNoShape">
              <a:avLst/>
            </a:prstTxWarp>
          </a:bodyPr>
          <a:lstStyle>
            <a:lvl1pPr defTabSz="922338">
              <a:defRPr sz="1000" i="1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1275" y="0"/>
            <a:ext cx="294640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218" tIns="0" rIns="19218" bIns="0" numCol="1" anchor="t" anchorCtr="0" compatLnSpc="1">
            <a:prstTxWarp prst="textNoShape">
              <a:avLst/>
            </a:prstTxWarp>
          </a:bodyPr>
          <a:lstStyle>
            <a:lvl1pPr algn="r" defTabSz="922338">
              <a:defRPr sz="1000" i="1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39800" y="747713"/>
            <a:ext cx="4916488" cy="36893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4875" y="4691063"/>
            <a:ext cx="4986338" cy="4441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85" tIns="46443" rIns="92885" bIns="4644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-1588" y="9378950"/>
            <a:ext cx="2946401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218" tIns="0" rIns="19218" bIns="0" numCol="1" anchor="b" anchorCtr="0" compatLnSpc="1">
            <a:prstTxWarp prst="textNoShape">
              <a:avLst/>
            </a:prstTxWarp>
          </a:bodyPr>
          <a:lstStyle>
            <a:lvl1pPr defTabSz="922338">
              <a:defRPr sz="1000" i="1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1275" y="9378950"/>
            <a:ext cx="294640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218" tIns="0" rIns="19218" bIns="0" numCol="1" anchor="b" anchorCtr="0" compatLnSpc="1">
            <a:prstTxWarp prst="textNoShape">
              <a:avLst/>
            </a:prstTxWarp>
          </a:bodyPr>
          <a:lstStyle>
            <a:lvl1pPr algn="r" defTabSz="922338">
              <a:defRPr sz="1000" i="1">
                <a:latin typeface="Arial" charset="0"/>
              </a:defRPr>
            </a:lvl1pPr>
          </a:lstStyle>
          <a:p>
            <a:pPr>
              <a:defRPr/>
            </a:pPr>
            <a:fld id="{480B1165-9335-4490-A2CF-E29C5EDA27A8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671606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2338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defTabSz="922338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defTabSz="922338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defTabSz="922338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defTabSz="922338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fld id="{1E8F15A5-6023-41DB-A222-EA0A024F0D0B}" type="slidenum">
              <a:rPr lang="en-GB" sz="1000" smtClean="0">
                <a:latin typeface="Arial" charset="0"/>
              </a:rPr>
              <a:pPr/>
              <a:t>1</a:t>
            </a:fld>
            <a:endParaRPr lang="en-GB" sz="1000">
              <a:latin typeface="Arial" charset="0"/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indent="-228600">
              <a:buFontTx/>
              <a:buAutoNum type="arabicPeriod"/>
            </a:pP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659543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609600"/>
            <a:ext cx="7620000" cy="838200"/>
          </a:xfrm>
          <a:solidFill>
            <a:srgbClr val="0000FF"/>
          </a:solidFill>
          <a:ln w="9525"/>
        </p:spPr>
        <p:txBody>
          <a:bodyPr anchor="b"/>
          <a:lstStyle>
            <a:lvl1pPr algn="ctr">
              <a:defRPr sz="44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defRPr>
            </a:lvl1pPr>
          </a:lstStyle>
          <a:p>
            <a:r>
              <a:rPr lang="en-US"/>
              <a:t>Chapter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038600" y="2743200"/>
            <a:ext cx="4419600" cy="2895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4800">
                <a:latin typeface="Verdana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06789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657600" y="5715000"/>
            <a:ext cx="1905000" cy="3810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1069EC97-1614-4016-80B0-056622A3903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662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6100" y="0"/>
            <a:ext cx="2247900" cy="6248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" y="0"/>
            <a:ext cx="6591300" cy="6248400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657600" y="5715000"/>
            <a:ext cx="1905000" cy="3810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4BF222A5-C630-481B-992E-9A13343A112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5257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0"/>
            <a:ext cx="8991600" cy="685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81000" y="1066800"/>
            <a:ext cx="4000500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33900" y="1066800"/>
            <a:ext cx="4000500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581400" y="5715000"/>
            <a:ext cx="1905000" cy="3810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0F3B785A-0954-4728-9AEE-5E5AFAB6990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55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0"/>
            <a:ext cx="8991600" cy="685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04800" y="990600"/>
            <a:ext cx="8153400" cy="51816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657600" y="5715000"/>
            <a:ext cx="1905000" cy="3810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7B25E2B7-64FE-43AC-AA85-A3DABC177F1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266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100" y="838198"/>
            <a:ext cx="8153400" cy="533400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24120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657600" y="5715000"/>
            <a:ext cx="1905000" cy="3810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en-US" dirty="0"/>
              <a:t>   Slide </a:t>
            </a:r>
            <a:fld id="{DB10DA04-BE61-4688-A47F-CE638610C5A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604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066800"/>
            <a:ext cx="4000500" cy="5181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33900" y="1066800"/>
            <a:ext cx="4000500" cy="5181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657600" y="5715000"/>
            <a:ext cx="1905000" cy="3810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C150C643-5973-4420-ACC5-63A35F854AF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061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657600" y="5638800"/>
            <a:ext cx="1905000" cy="3810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B93BE6C5-5479-4F7F-8C6F-07C4AB25D81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33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3357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657600" y="5715000"/>
            <a:ext cx="1905000" cy="3810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en-US" dirty="0"/>
              <a:t>   Slide </a:t>
            </a:r>
            <a:fld id="{E5B3E104-0B9F-48A0-9620-CE9BF067F81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278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657600" y="5638800"/>
            <a:ext cx="1905000" cy="3810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en-US" dirty="0"/>
              <a:t>   Slide </a:t>
            </a:r>
            <a:fld id="{4A783B3C-2206-4294-B5F7-8065074B6CB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391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3657600" y="5257800"/>
            <a:ext cx="1905000" cy="38100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48E61B8B-F9E7-434F-A85A-58E6B26E35F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831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19100" y="838198"/>
            <a:ext cx="8153400" cy="5306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Line 17"/>
          <p:cNvSpPr>
            <a:spLocks noChangeShapeType="1"/>
          </p:cNvSpPr>
          <p:nvPr userDrawn="1"/>
        </p:nvSpPr>
        <p:spPr bwMode="auto">
          <a:xfrm>
            <a:off x="457200" y="6248400"/>
            <a:ext cx="815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SG"/>
          </a:p>
        </p:txBody>
      </p:sp>
      <p:sp>
        <p:nvSpPr>
          <p:cNvPr id="1029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685800"/>
          </a:xfrm>
          <a:prstGeom prst="rect">
            <a:avLst/>
          </a:prstGeom>
          <a:solidFill>
            <a:srgbClr val="0033CC"/>
          </a:solidFill>
          <a:ln w="1905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0"/>
            <a:ext cx="8991600" cy="6858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Title</a:t>
            </a:r>
          </a:p>
        </p:txBody>
      </p:sp>
      <p:sp>
        <p:nvSpPr>
          <p:cNvPr id="1032" name="Rectangle 16"/>
          <p:cNvSpPr>
            <a:spLocks noChangeArrowheads="1"/>
          </p:cNvSpPr>
          <p:nvPr userDrawn="1"/>
        </p:nvSpPr>
        <p:spPr bwMode="auto">
          <a:xfrm>
            <a:off x="7010400" y="6400800"/>
            <a:ext cx="16002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/>
          <a:p>
            <a:pPr marL="4763" lvl="1" algn="r">
              <a:spcBef>
                <a:spcPct val="50000"/>
              </a:spcBef>
            </a:pPr>
            <a:r>
              <a:rPr lang="en-US" sz="1200" dirty="0">
                <a:latin typeface="Arial Narrow" pitchFamily="34" charset="0"/>
              </a:rPr>
              <a:t>Last updated: 6/10/21</a:t>
            </a:r>
          </a:p>
        </p:txBody>
      </p:sp>
      <p:sp>
        <p:nvSpPr>
          <p:cNvPr id="1033" name="Rectangle 16"/>
          <p:cNvSpPr>
            <a:spLocks noChangeArrowheads="1"/>
          </p:cNvSpPr>
          <p:nvPr userDrawn="1"/>
        </p:nvSpPr>
        <p:spPr bwMode="auto">
          <a:xfrm>
            <a:off x="3733800" y="6400800"/>
            <a:ext cx="17145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/>
          <a:p>
            <a:pPr marL="4763" lvl="1" algn="ctr">
              <a:spcBef>
                <a:spcPct val="50000"/>
              </a:spcBef>
            </a:pPr>
            <a:r>
              <a:rPr lang="en-US" altLang="en-US" sz="1200" dirty="0"/>
              <a:t>Week 6 Lesson Plan</a:t>
            </a:r>
            <a:br>
              <a:rPr lang="en-US" sz="1200" dirty="0">
                <a:latin typeface="Arial Narrow" pitchFamily="34" charset="0"/>
              </a:rPr>
            </a:br>
            <a:r>
              <a:rPr lang="en-US" sz="1200" dirty="0">
                <a:latin typeface="Arial Narrow" pitchFamily="34" charset="0"/>
              </a:rPr>
              <a:t>Slide </a:t>
            </a:r>
            <a:fld id="{C547723C-E064-4B18-A6E4-9DEF22D414C9}" type="slidenum">
              <a:rPr lang="en-US" sz="1200">
                <a:latin typeface="Arial Narrow" pitchFamily="34" charset="0"/>
              </a:rPr>
              <a:pPr marL="4763" lvl="1" algn="ctr">
                <a:spcBef>
                  <a:spcPct val="50000"/>
                </a:spcBef>
              </a:pPr>
              <a:t>‹#›</a:t>
            </a:fld>
            <a:endParaRPr lang="en-US" sz="1200" dirty="0">
              <a:latin typeface="Arial Narrow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465265" y="6351941"/>
            <a:ext cx="1554035" cy="353659"/>
          </a:xfrm>
          <a:prstGeom prst="rect">
            <a:avLst/>
          </a:prstGeom>
        </p:spPr>
      </p:pic>
      <p:sp>
        <p:nvSpPr>
          <p:cNvPr id="11" name="Rectangle 16"/>
          <p:cNvSpPr>
            <a:spLocks noChangeArrowheads="1"/>
          </p:cNvSpPr>
          <p:nvPr userDrawn="1"/>
        </p:nvSpPr>
        <p:spPr bwMode="auto">
          <a:xfrm>
            <a:off x="2057400" y="6400800"/>
            <a:ext cx="15240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/>
          <a:p>
            <a:pPr marL="4763" lvl="1">
              <a:spcBef>
                <a:spcPct val="50000"/>
              </a:spcBef>
            </a:pPr>
            <a:r>
              <a:rPr lang="en-US" sz="1200" dirty="0">
                <a:latin typeface="Arial Narrow" pitchFamily="34" charset="0"/>
              </a:rPr>
              <a:t>Diploma in CSF</a:t>
            </a:r>
            <a:br>
              <a:rPr lang="en-US" sz="1200" dirty="0">
                <a:latin typeface="Arial Narrow" pitchFamily="34" charset="0"/>
              </a:rPr>
            </a:br>
            <a:r>
              <a:rPr lang="en-US" sz="1200" dirty="0">
                <a:latin typeface="Arial Narrow" pitchFamily="34" charset="0"/>
              </a:rPr>
              <a:t>FED AY21/22, Sem 2</a:t>
            </a:r>
          </a:p>
        </p:txBody>
      </p:sp>
      <p:sp>
        <p:nvSpPr>
          <p:cNvPr id="3" name="MSIPCMContentMarking" descr="{&quot;HashCode&quot;:-1818968269,&quot;Placement&quot;:&quot;Header&quot;,&quot;Top&quot;:0.0,&quot;Left&quot;:0.0,&quot;SlideWidth&quot;:720,&quot;SlideHeight&quot;:540}"/>
          <p:cNvSpPr txBox="1"/>
          <p:nvPr userDrawn="1"/>
        </p:nvSpPr>
        <p:spPr>
          <a:xfrm>
            <a:off x="0" y="0"/>
            <a:ext cx="2755813" cy="27943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ct val="0"/>
              </a:spcBef>
              <a:spcAft>
                <a:spcPct val="0"/>
              </a:spcAft>
            </a:pPr>
            <a:r>
              <a:rPr lang="en-US" sz="1100">
                <a:solidFill>
                  <a:srgbClr val="000000"/>
                </a:solidFill>
                <a:latin typeface="Calibri" panose="020F0502020204030204" pitchFamily="34" charset="0"/>
              </a:rPr>
              <a:t>                    Official (Closed) - Non Sensitive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  <p:sldLayoutId id="2147483934" r:id="rId12"/>
    <p:sldLayoutId id="2147483935" r:id="rId13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40000"/>
        <a:buFont typeface="Wingdings" pitchFamily="2" charset="2"/>
        <a:buChar char="§"/>
        <a:defRPr kumimoji="1"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33CC"/>
        </a:buClr>
        <a:buSzPct val="120000"/>
        <a:buFont typeface="Wingdings" pitchFamily="2" charset="2"/>
        <a:buChar char="§"/>
        <a:defRPr kumimoji="1" sz="2800" b="1">
          <a:solidFill>
            <a:srgbClr val="0033CC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itchFamily="2" charset="2"/>
        <a:buChar char="§"/>
        <a:defRPr kumimoji="1" sz="2400">
          <a:solidFill>
            <a:schemeClr val="hlink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kumimoji="1"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009900"/>
        </a:buClr>
        <a:buSzPct val="90000"/>
        <a:buFont typeface="Wingdings" pitchFamily="2" charset="2"/>
        <a:buChar char="§"/>
        <a:defRPr kumimoji="1" sz="2000">
          <a:solidFill>
            <a:srgbClr val="009900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lr>
          <a:srgbClr val="009900"/>
        </a:buClr>
        <a:buSzPct val="90000"/>
        <a:buFont typeface="Wingdings" pitchFamily="2" charset="2"/>
        <a:buChar char="§"/>
        <a:defRPr kumimoji="1" sz="2000">
          <a:solidFill>
            <a:srgbClr val="009900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lr>
          <a:srgbClr val="009900"/>
        </a:buClr>
        <a:buSzPct val="90000"/>
        <a:buFont typeface="Wingdings" pitchFamily="2" charset="2"/>
        <a:buChar char="§"/>
        <a:defRPr kumimoji="1" sz="2000">
          <a:solidFill>
            <a:srgbClr val="009900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lr>
          <a:srgbClr val="009900"/>
        </a:buClr>
        <a:buSzPct val="90000"/>
        <a:buFont typeface="Wingdings" pitchFamily="2" charset="2"/>
        <a:buChar char="§"/>
        <a:defRPr kumimoji="1" sz="2000">
          <a:solidFill>
            <a:srgbClr val="009900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lr>
          <a:srgbClr val="009900"/>
        </a:buClr>
        <a:buSzPct val="90000"/>
        <a:buFont typeface="Wingdings" pitchFamily="2" charset="2"/>
        <a:buChar char="§"/>
        <a:defRPr kumimoji="1" sz="2000">
          <a:solidFill>
            <a:srgbClr val="009900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E7lhNyG1wE0" TargetMode="External"/><Relationship Id="rId2" Type="http://schemas.openxmlformats.org/officeDocument/2006/relationships/hyperlink" Target="https://www.youtube.com/watch?v=waBTdtNlsm4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wmf"/><Relationship Id="rId4" Type="http://schemas.openxmlformats.org/officeDocument/2006/relationships/oleObject" Target="../embeddings/oleObject1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ebookcentral.proquest.com/lib/np/detail.action?docID=5412749&amp;query=Learning+Web+Design" TargetMode="Externa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inkedin.com/learning/javascript-essential-training-3/welcome?u=42538748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ictspace.ict.np.edu.sg/FED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8"/>
          <p:cNvSpPr>
            <a:spLocks noChangeArrowheads="1"/>
          </p:cNvSpPr>
          <p:nvPr/>
        </p:nvSpPr>
        <p:spPr bwMode="auto">
          <a:xfrm>
            <a:off x="0" y="0"/>
            <a:ext cx="1828800" cy="6858000"/>
          </a:xfrm>
          <a:prstGeom prst="rect">
            <a:avLst/>
          </a:prstGeom>
          <a:solidFill>
            <a:srgbClr val="0033CC"/>
          </a:solidFill>
          <a:ln w="28575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0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209800" y="1371600"/>
            <a:ext cx="6553200" cy="3048000"/>
          </a:xfrm>
        </p:spPr>
        <p:txBody>
          <a:bodyPr/>
          <a:lstStyle/>
          <a:p>
            <a:pPr marL="742950" indent="-742950">
              <a:lnSpc>
                <a:spcPct val="130000"/>
              </a:lnSpc>
              <a:buClr>
                <a:srgbClr val="0033CC"/>
              </a:buClr>
              <a:buSzPct val="100000"/>
              <a:buFont typeface="+mj-lt"/>
              <a:buAutoNum type="arabicPeriod"/>
              <a:defRPr/>
            </a:pPr>
            <a:r>
              <a:rPr lang="en-SG" sz="3600" dirty="0">
                <a:solidFill>
                  <a:srgbClr val="0033CC"/>
                </a:solidFill>
              </a:rPr>
              <a:t>JavaScript Essentials</a:t>
            </a:r>
          </a:p>
          <a:p>
            <a:pPr marL="742950" indent="-742950">
              <a:lnSpc>
                <a:spcPct val="130000"/>
              </a:lnSpc>
              <a:buClr>
                <a:srgbClr val="0033CC"/>
              </a:buClr>
              <a:buSzPct val="100000"/>
              <a:buFont typeface="+mj-lt"/>
              <a:buAutoNum type="arabicPeriod"/>
              <a:defRPr/>
            </a:pPr>
            <a:r>
              <a:rPr lang="en-SG" sz="3600" dirty="0">
                <a:solidFill>
                  <a:srgbClr val="0033CC"/>
                </a:solidFill>
              </a:rPr>
              <a:t>Browser Environment</a:t>
            </a:r>
            <a:endParaRPr lang="en-US" sz="3600" dirty="0">
              <a:solidFill>
                <a:srgbClr val="0033CC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algn="ctr">
              <a:lnSpc>
                <a:spcPct val="130000"/>
              </a:lnSpc>
              <a:defRPr/>
            </a:pPr>
            <a:endParaRPr lang="en-GB" sz="3600" dirty="0">
              <a:solidFill>
                <a:srgbClr val="0033CC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algn="ctr">
              <a:lnSpc>
                <a:spcPct val="130000"/>
              </a:lnSpc>
              <a:defRPr/>
            </a:pPr>
            <a:endParaRPr lang="en-GB" sz="2000" dirty="0">
              <a:solidFill>
                <a:srgbClr val="0033CC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29028" name="Text Box 4"/>
          <p:cNvSpPr txBox="1">
            <a:spLocks noChangeArrowheads="1"/>
          </p:cNvSpPr>
          <p:nvPr/>
        </p:nvSpPr>
        <p:spPr bwMode="auto">
          <a:xfrm>
            <a:off x="609600" y="1371600"/>
            <a:ext cx="609600" cy="33701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ts val="0"/>
              </a:spcBef>
              <a:defRPr/>
            </a:pP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rPr>
              <a:t>WE </a:t>
            </a:r>
          </a:p>
          <a:p>
            <a:pPr eaLnBrk="1" hangingPunct="1">
              <a:lnSpc>
                <a:spcPct val="150000"/>
              </a:lnSpc>
              <a:spcBef>
                <a:spcPts val="0"/>
              </a:spcBef>
              <a:defRPr/>
            </a:pP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rPr>
              <a:t>E</a:t>
            </a:r>
          </a:p>
          <a:p>
            <a:pPr eaLnBrk="1" hangingPunct="1">
              <a:lnSpc>
                <a:spcPct val="150000"/>
              </a:lnSpc>
              <a:spcBef>
                <a:spcPts val="0"/>
              </a:spcBef>
              <a:defRPr/>
            </a:pPr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rPr>
              <a:t>K</a:t>
            </a:r>
            <a:endParaRPr lang="en-GB" sz="3600" b="1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itchFamily="34" charset="0"/>
            </a:endParaRPr>
          </a:p>
        </p:txBody>
      </p:sp>
      <p:sp>
        <p:nvSpPr>
          <p:cNvPr id="15365" name="Text Box 9"/>
          <p:cNvSpPr txBox="1">
            <a:spLocks noChangeArrowheads="1"/>
          </p:cNvSpPr>
          <p:nvPr/>
        </p:nvSpPr>
        <p:spPr bwMode="auto">
          <a:xfrm>
            <a:off x="0" y="152400"/>
            <a:ext cx="17526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GB" sz="4000" b="1" dirty="0">
                <a:solidFill>
                  <a:schemeClr val="bg1"/>
                </a:solidFill>
                <a:latin typeface="Tahoma" pitchFamily="34" charset="0"/>
              </a:rPr>
              <a:t>FED</a:t>
            </a:r>
          </a:p>
        </p:txBody>
      </p:sp>
      <p:sp>
        <p:nvSpPr>
          <p:cNvPr id="129035" name="Text Box 11"/>
          <p:cNvSpPr txBox="1">
            <a:spLocks noChangeArrowheads="1"/>
          </p:cNvSpPr>
          <p:nvPr/>
        </p:nvSpPr>
        <p:spPr bwMode="auto">
          <a:xfrm>
            <a:off x="457200" y="5562600"/>
            <a:ext cx="9144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GB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</a:rPr>
              <a:t>6</a:t>
            </a:r>
            <a:r>
              <a:rPr lang="en-GB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 </a:t>
            </a:r>
          </a:p>
        </p:txBody>
      </p:sp>
      <p:sp>
        <p:nvSpPr>
          <p:cNvPr id="129038" name="Rectangle 14"/>
          <p:cNvSpPr>
            <a:spLocks noChangeArrowheads="1"/>
          </p:cNvSpPr>
          <p:nvPr/>
        </p:nvSpPr>
        <p:spPr bwMode="auto">
          <a:xfrm>
            <a:off x="2590800" y="4876800"/>
            <a:ext cx="5486400" cy="1592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40000"/>
              <a:buFont typeface="Wingdings" pitchFamily="2" charset="2"/>
              <a:buNone/>
              <a:defRPr/>
            </a:pPr>
            <a:r>
              <a:rPr kumimoji="1" lang="en-GB" sz="3200" b="1" dirty="0">
                <a:latin typeface="Arial Narrow" pitchFamily="34" charset="0"/>
              </a:rPr>
              <a:t>Front End Development</a:t>
            </a:r>
          </a:p>
          <a:p>
            <a:pPr algn="ctr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40000"/>
              <a:buFont typeface="Wingdings" pitchFamily="2" charset="2"/>
              <a:buNone/>
              <a:defRPr/>
            </a:pPr>
            <a:r>
              <a:rPr kumimoji="1" lang="en-GB" sz="3200" dirty="0">
                <a:latin typeface="Arial Narrow" pitchFamily="34" charset="0"/>
              </a:rPr>
              <a:t>Diploma in CSF</a:t>
            </a:r>
          </a:p>
          <a:p>
            <a:pPr algn="ctr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140000"/>
              <a:buFont typeface="Wingdings" pitchFamily="2" charset="2"/>
              <a:buNone/>
              <a:defRPr/>
            </a:pPr>
            <a:r>
              <a:rPr kumimoji="1" lang="en-GB" sz="3200" dirty="0">
                <a:latin typeface="Arial Narrow" pitchFamily="34" charset="0"/>
              </a:rPr>
              <a:t>Year 1 (2021/22), Semester 2</a:t>
            </a:r>
            <a:endParaRPr kumimoji="1" lang="en-GB" sz="48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15368" name="Line 15"/>
          <p:cNvSpPr>
            <a:spLocks noChangeShapeType="1"/>
          </p:cNvSpPr>
          <p:nvPr/>
        </p:nvSpPr>
        <p:spPr bwMode="auto">
          <a:xfrm>
            <a:off x="1828800" y="1143000"/>
            <a:ext cx="73152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SG"/>
          </a:p>
        </p:txBody>
      </p:sp>
      <p:pic>
        <p:nvPicPr>
          <p:cNvPr id="15369" name="Picture 16" descr="School of IC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0"/>
            <a:ext cx="3048000" cy="1044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Popup Boxes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100" y="838198"/>
            <a:ext cx="8115300" cy="5334001"/>
          </a:xfrm>
        </p:spPr>
        <p:txBody>
          <a:bodyPr/>
          <a:lstStyle/>
          <a:p>
            <a:r>
              <a:rPr lang="en-US" sz="2800" dirty="0"/>
              <a:t>Alert Box</a:t>
            </a:r>
          </a:p>
          <a:p>
            <a:pPr lvl="1"/>
            <a:r>
              <a:rPr lang="en-US" sz="2400" dirty="0"/>
              <a:t>An alert box is often used if you want to make sure information comes through to the user.</a:t>
            </a:r>
          </a:p>
          <a:p>
            <a:pPr lvl="1"/>
            <a:r>
              <a:rPr lang="en-US" sz="2400" dirty="0"/>
              <a:t>When an alert box pops up, the user will have to click "OK" to proceed. </a:t>
            </a:r>
          </a:p>
          <a:p>
            <a:pPr lvl="1"/>
            <a:r>
              <a:rPr lang="en-US" sz="2400" dirty="0"/>
              <a:t>E.g.  alert("Hello World");</a:t>
            </a:r>
          </a:p>
          <a:p>
            <a:pPr marL="457200" lvl="1" indent="0">
              <a:buNone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3505198"/>
            <a:ext cx="4666609" cy="139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208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Popup Boxes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100" y="838199"/>
            <a:ext cx="8115300" cy="3581402"/>
          </a:xfrm>
        </p:spPr>
        <p:txBody>
          <a:bodyPr/>
          <a:lstStyle/>
          <a:p>
            <a:r>
              <a:rPr lang="en-US" sz="2800" dirty="0"/>
              <a:t>Confirm Box</a:t>
            </a:r>
          </a:p>
          <a:p>
            <a:pPr lvl="1"/>
            <a:r>
              <a:rPr lang="en-US" sz="2400" dirty="0"/>
              <a:t>A confirm box is often used if you want the user to verify or accept something.</a:t>
            </a:r>
          </a:p>
          <a:p>
            <a:pPr lvl="1"/>
            <a:r>
              <a:rPr lang="en-US" sz="2400" dirty="0"/>
              <a:t>When a confirm box pops up, the user will have to click either "OK" or "Cancel" to proceed. </a:t>
            </a:r>
          </a:p>
          <a:p>
            <a:pPr lvl="1"/>
            <a:r>
              <a:rPr lang="en-US" sz="2400" dirty="0"/>
              <a:t>If the user clicks "OK", the box returns true. If the user clicks "Cancel", the box returns false.</a:t>
            </a:r>
          </a:p>
          <a:p>
            <a:pPr lvl="1"/>
            <a:r>
              <a:rPr lang="en-US" sz="2400" dirty="0"/>
              <a:t>E.g.  confirm("Press a button");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4267200"/>
            <a:ext cx="4650161" cy="1394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477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Popup Boxes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100" y="838199"/>
            <a:ext cx="8115300" cy="3581402"/>
          </a:xfrm>
        </p:spPr>
        <p:txBody>
          <a:bodyPr/>
          <a:lstStyle/>
          <a:p>
            <a:r>
              <a:rPr lang="en-US" sz="2800" dirty="0"/>
              <a:t>Prompt Box</a:t>
            </a:r>
          </a:p>
          <a:p>
            <a:pPr lvl="1"/>
            <a:r>
              <a:rPr lang="en-US" sz="2400" dirty="0">
                <a:solidFill>
                  <a:srgbClr val="0033CC"/>
                </a:solidFill>
              </a:rPr>
              <a:t>A prompt box is often used if you want the user to input a value before entering a page.</a:t>
            </a:r>
          </a:p>
          <a:p>
            <a:pPr lvl="1"/>
            <a:r>
              <a:rPr lang="en-US" sz="2400" dirty="0">
                <a:solidFill>
                  <a:srgbClr val="0033CC"/>
                </a:solidFill>
              </a:rPr>
              <a:t>When a prompt box pops up, the user will have to click either "OK" or "Cancel" to proceed after entering an input value. </a:t>
            </a:r>
          </a:p>
          <a:p>
            <a:pPr lvl="1"/>
            <a:r>
              <a:rPr lang="en-US" sz="2400" dirty="0">
                <a:solidFill>
                  <a:srgbClr val="0033CC"/>
                </a:solidFill>
              </a:rPr>
              <a:t>If the user clicks "OK" the box returns the input value. If the user clicks "Cancel" the box returns null.</a:t>
            </a:r>
          </a:p>
          <a:p>
            <a:pPr lvl="1"/>
            <a:r>
              <a:rPr lang="en-US" sz="2400" dirty="0"/>
              <a:t>E.g.  prompt("Please enter your name");</a:t>
            </a:r>
            <a:endParaRPr lang="en-US" sz="2400" dirty="0">
              <a:solidFill>
                <a:srgbClr val="0033CC"/>
              </a:solidFill>
            </a:endParaRP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4572000"/>
            <a:ext cx="3952875" cy="162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160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0"/>
            <a:ext cx="8915400" cy="685800"/>
          </a:xfrm>
        </p:spPr>
        <p:txBody>
          <a:bodyPr/>
          <a:lstStyle/>
          <a:p>
            <a:r>
              <a:rPr lang="en-US" sz="2800" dirty="0"/>
              <a:t>JavaScript HTML DOM </a:t>
            </a:r>
            <a:r>
              <a:rPr lang="en-US" sz="1600" b="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(ref: https://www.w3schools.com/js/js_htmldom.asp)</a:t>
            </a:r>
            <a:endParaRPr lang="en-US" sz="2800" b="0" i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100" y="838198"/>
            <a:ext cx="8420100" cy="5334001"/>
          </a:xfrm>
        </p:spPr>
        <p:txBody>
          <a:bodyPr/>
          <a:lstStyle/>
          <a:p>
            <a:r>
              <a:rPr lang="en-US" sz="2400" dirty="0"/>
              <a:t>With the HTML DOM, JavaScript can access and change all the elements of an HTML document.</a:t>
            </a:r>
          </a:p>
          <a:p>
            <a:r>
              <a:rPr lang="en-US" sz="2400" dirty="0"/>
              <a:t>HTML DOM methods are actions you can perform (on HTML Elements).</a:t>
            </a:r>
          </a:p>
          <a:p>
            <a:r>
              <a:rPr lang="en-US" sz="2400" dirty="0"/>
              <a:t>HTML DOM properties are values (of HTML Elements) that you can set or change.</a:t>
            </a:r>
          </a:p>
          <a:p>
            <a:r>
              <a:rPr lang="en-US" sz="2400" dirty="0" err="1"/>
              <a:t>getElementById</a:t>
            </a:r>
            <a:r>
              <a:rPr lang="en-US" sz="2400" dirty="0"/>
              <a:t>() Method</a:t>
            </a:r>
          </a:p>
          <a:p>
            <a:pPr lvl="1"/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myVar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document.getElementById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myElement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");</a:t>
            </a:r>
          </a:p>
          <a:p>
            <a:pPr lvl="1"/>
            <a:r>
              <a:rPr lang="en-US" sz="2000" dirty="0"/>
              <a:t>places the object with the given Id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myElement</a:t>
            </a:r>
            <a:r>
              <a:rPr lang="en-US" sz="2000" dirty="0"/>
              <a:t>) in the variable called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myVar</a:t>
            </a:r>
            <a:r>
              <a:rPr lang="en-US" sz="2000" dirty="0"/>
              <a:t>, hence allowing you to access that object directly</a:t>
            </a:r>
          </a:p>
          <a:p>
            <a:r>
              <a:rPr lang="en-US" sz="2400" dirty="0" err="1"/>
              <a:t>innerHTML</a:t>
            </a:r>
            <a:r>
              <a:rPr lang="en-US" sz="2400" dirty="0"/>
              <a:t> Property</a:t>
            </a:r>
          </a:p>
          <a:p>
            <a:pPr lvl="1"/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myVar.innerHTML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"Hello World";</a:t>
            </a:r>
          </a:p>
          <a:p>
            <a:pPr lvl="1"/>
            <a:r>
              <a:rPr lang="en-US" sz="2000" dirty="0"/>
              <a:t>Set the content of the HTML element to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"Hello World"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017828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HTML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document.getElementById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(id)</a:t>
            </a:r>
          </a:p>
          <a:p>
            <a:pPr marL="0" indent="0">
              <a:spcBef>
                <a:spcPts val="0"/>
              </a:spcBef>
              <a:buNone/>
              <a:tabLst>
                <a:tab pos="341313" algn="l"/>
              </a:tabLst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33CC"/>
                </a:solidFill>
              </a:rPr>
              <a:t>Find an element by element id</a:t>
            </a:r>
          </a:p>
          <a:p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document.getElementsByTagName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(name</a:t>
            </a:r>
            <a:r>
              <a:rPr lang="en-US" sz="2800" dirty="0"/>
              <a:t>)</a:t>
            </a:r>
          </a:p>
          <a:p>
            <a:pPr marL="0" indent="0">
              <a:spcBef>
                <a:spcPts val="0"/>
              </a:spcBef>
              <a:buNone/>
              <a:tabLst>
                <a:tab pos="341313" algn="l"/>
              </a:tabLst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33CC"/>
                </a:solidFill>
              </a:rPr>
              <a:t>Find elements by tag name</a:t>
            </a:r>
          </a:p>
          <a:p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document.getElementsClassName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(name)</a:t>
            </a:r>
          </a:p>
          <a:p>
            <a:pPr marL="0" indent="0">
              <a:spcBef>
                <a:spcPts val="0"/>
              </a:spcBef>
              <a:buNone/>
              <a:tabLst>
                <a:tab pos="341313" algn="l"/>
              </a:tabLst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33CC"/>
                </a:solidFill>
              </a:rPr>
              <a:t>Find elements by class name</a:t>
            </a:r>
          </a:p>
          <a:p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document.querySelectorAll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(selector)</a:t>
            </a:r>
          </a:p>
          <a:p>
            <a:pPr marL="0" indent="0">
              <a:spcBef>
                <a:spcPts val="0"/>
              </a:spcBef>
              <a:buNone/>
              <a:tabLst>
                <a:tab pos="341313" algn="l"/>
              </a:tabLst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33CC"/>
                </a:solidFill>
              </a:rPr>
              <a:t>Find elements by CSS selectors</a:t>
            </a:r>
          </a:p>
          <a:p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document.forms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[id]</a:t>
            </a:r>
          </a:p>
          <a:p>
            <a:pPr marL="0" indent="0">
              <a:spcBef>
                <a:spcPts val="0"/>
              </a:spcBef>
              <a:buNone/>
              <a:tabLst>
                <a:tab pos="341313" algn="l"/>
              </a:tabLst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33CC"/>
                </a:solidFill>
              </a:rPr>
              <a:t>Find elements by HTML Object Collections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246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HTML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100" y="838198"/>
            <a:ext cx="8648700" cy="5334001"/>
          </a:xfrm>
        </p:spPr>
        <p:txBody>
          <a:bodyPr/>
          <a:lstStyle/>
          <a:p>
            <a:r>
              <a:rPr lang="en-US" sz="2400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element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.innerHTML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i="1" dirty="0">
                <a:latin typeface="Courier New" panose="02070309020205020404" pitchFamily="49" charset="0"/>
                <a:cs typeface="Courier New" panose="02070309020205020404" pitchFamily="49" charset="0"/>
              </a:rPr>
              <a:t>new html content</a:t>
            </a:r>
          </a:p>
          <a:p>
            <a:pPr marL="0" indent="0">
              <a:spcBef>
                <a:spcPts val="0"/>
              </a:spcBef>
              <a:buNone/>
              <a:tabLst>
                <a:tab pos="341313" algn="l"/>
              </a:tabLst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33CC"/>
                </a:solidFill>
              </a:rPr>
              <a:t>Change the inner HTML of an element</a:t>
            </a:r>
          </a:p>
          <a:p>
            <a:pPr marL="0" indent="0">
              <a:spcBef>
                <a:spcPts val="0"/>
              </a:spcBef>
              <a:buNone/>
              <a:tabLst>
                <a:tab pos="341313" algn="l"/>
              </a:tabLst>
            </a:pPr>
            <a:r>
              <a:rPr lang="en-US" sz="2400" dirty="0">
                <a:solidFill>
                  <a:srgbClr val="0033CC"/>
                </a:solidFill>
              </a:rPr>
              <a:t>	e.g. 	to change the content of an element by id "p1" to "New text":</a:t>
            </a:r>
          </a:p>
          <a:p>
            <a:pPr marL="0" indent="0">
              <a:spcBef>
                <a:spcPts val="0"/>
              </a:spcBef>
              <a:buNone/>
              <a:tabLst>
                <a:tab pos="341313" algn="l"/>
              </a:tabLst>
            </a:pPr>
            <a:r>
              <a:rPr lang="en-US" sz="2400" dirty="0">
                <a:solidFill>
                  <a:srgbClr val="0033CC"/>
                </a:solidFill>
              </a:rPr>
              <a:t>		</a:t>
            </a:r>
            <a:r>
              <a:rPr lang="en-US" sz="2400" dirty="0" err="1">
                <a:solidFill>
                  <a:srgbClr val="0033CC"/>
                </a:solidFill>
              </a:rPr>
              <a:t>document.getElementById</a:t>
            </a:r>
            <a:r>
              <a:rPr lang="en-US" sz="2400" dirty="0">
                <a:solidFill>
                  <a:srgbClr val="0033CC"/>
                </a:solidFill>
              </a:rPr>
              <a:t>("p1").</a:t>
            </a:r>
            <a:r>
              <a:rPr lang="en-US" sz="2400" dirty="0" err="1">
                <a:solidFill>
                  <a:srgbClr val="0033CC"/>
                </a:solidFill>
              </a:rPr>
              <a:t>innerHTML</a:t>
            </a:r>
            <a:r>
              <a:rPr lang="en-US" sz="2400" dirty="0">
                <a:solidFill>
                  <a:srgbClr val="0033CC"/>
                </a:solidFill>
              </a:rPr>
              <a:t> = "New text";</a:t>
            </a:r>
          </a:p>
          <a:p>
            <a:r>
              <a:rPr lang="en-US" sz="2400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element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2400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attribute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i="1" dirty="0">
                <a:latin typeface="Courier New" panose="02070309020205020404" pitchFamily="49" charset="0"/>
                <a:cs typeface="Courier New" panose="02070309020205020404" pitchFamily="49" charset="0"/>
              </a:rPr>
              <a:t>new value</a:t>
            </a:r>
          </a:p>
          <a:p>
            <a:pPr marL="0" indent="0">
              <a:spcBef>
                <a:spcPts val="0"/>
              </a:spcBef>
              <a:buNone/>
              <a:tabLst>
                <a:tab pos="341313" algn="l"/>
              </a:tabLst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33CC"/>
                </a:solidFill>
              </a:rPr>
              <a:t>Change the attribute value of an HTML element</a:t>
            </a:r>
          </a:p>
          <a:p>
            <a:pPr marL="914400" indent="-914400">
              <a:spcBef>
                <a:spcPts val="0"/>
              </a:spcBef>
              <a:buNone/>
              <a:tabLst>
                <a:tab pos="341313" algn="l"/>
              </a:tabLst>
            </a:pPr>
            <a:r>
              <a:rPr lang="en-US" sz="2400" dirty="0">
                <a:solidFill>
                  <a:srgbClr val="0033CC"/>
                </a:solidFill>
              </a:rPr>
              <a:t>	e.g.	to change the value of the </a:t>
            </a:r>
            <a:r>
              <a:rPr lang="en-US" sz="2400" dirty="0" err="1">
                <a:solidFill>
                  <a:srgbClr val="0033CC"/>
                </a:solidFill>
              </a:rPr>
              <a:t>src</a:t>
            </a:r>
            <a:r>
              <a:rPr lang="en-US" sz="2400" dirty="0">
                <a:solidFill>
                  <a:srgbClr val="0033CC"/>
                </a:solidFill>
              </a:rPr>
              <a:t> attribute of an element by id "</a:t>
            </a:r>
            <a:r>
              <a:rPr lang="en-US" sz="2400" dirty="0" err="1">
                <a:solidFill>
                  <a:srgbClr val="0033CC"/>
                </a:solidFill>
              </a:rPr>
              <a:t>myImage</a:t>
            </a:r>
            <a:r>
              <a:rPr lang="en-US" sz="2400" dirty="0">
                <a:solidFill>
                  <a:srgbClr val="0033CC"/>
                </a:solidFill>
              </a:rPr>
              <a:t>" to "newImage.jpg":</a:t>
            </a:r>
          </a:p>
          <a:p>
            <a:pPr marL="914400" indent="-914400">
              <a:spcBef>
                <a:spcPts val="0"/>
              </a:spcBef>
              <a:buNone/>
              <a:tabLst>
                <a:tab pos="341313" algn="l"/>
              </a:tabLst>
            </a:pPr>
            <a:r>
              <a:rPr lang="en-US" sz="2400" dirty="0">
                <a:solidFill>
                  <a:srgbClr val="0033CC"/>
                </a:solidFill>
              </a:rPr>
              <a:t>		</a:t>
            </a:r>
            <a:r>
              <a:rPr lang="en-US" sz="2400" dirty="0" err="1">
                <a:solidFill>
                  <a:srgbClr val="0033CC"/>
                </a:solidFill>
              </a:rPr>
              <a:t>document.getElementById</a:t>
            </a:r>
            <a:r>
              <a:rPr lang="en-US" sz="2400" dirty="0">
                <a:solidFill>
                  <a:srgbClr val="0033CC"/>
                </a:solidFill>
              </a:rPr>
              <a:t>("</a:t>
            </a:r>
            <a:r>
              <a:rPr lang="en-US" sz="2400" dirty="0" err="1">
                <a:solidFill>
                  <a:srgbClr val="0033CC"/>
                </a:solidFill>
              </a:rPr>
              <a:t>myImage</a:t>
            </a:r>
            <a:r>
              <a:rPr lang="en-US" sz="2400" dirty="0">
                <a:solidFill>
                  <a:srgbClr val="0033CC"/>
                </a:solidFill>
              </a:rPr>
              <a:t>").</a:t>
            </a:r>
            <a:r>
              <a:rPr lang="en-US" sz="2400" dirty="0" err="1">
                <a:solidFill>
                  <a:srgbClr val="0033CC"/>
                </a:solidFill>
              </a:rPr>
              <a:t>src</a:t>
            </a:r>
            <a:r>
              <a:rPr lang="en-US" sz="2400" dirty="0">
                <a:solidFill>
                  <a:srgbClr val="0033CC"/>
                </a:solidFill>
              </a:rPr>
              <a:t> = "newImage.jpg";</a:t>
            </a:r>
          </a:p>
          <a:p>
            <a:r>
              <a:rPr lang="en-US" sz="2400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element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.setAttribute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i="1" dirty="0">
                <a:latin typeface="Courier New" panose="02070309020205020404" pitchFamily="49" charset="0"/>
                <a:cs typeface="Courier New" panose="02070309020205020404" pitchFamily="49" charset="0"/>
              </a:rPr>
              <a:t>attribute, value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400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  <a:tabLst>
                <a:tab pos="341313" algn="l"/>
              </a:tabLst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33CC"/>
                </a:solidFill>
              </a:rPr>
              <a:t>Change the attribute value of an HTML element</a:t>
            </a:r>
          </a:p>
          <a:p>
            <a:r>
              <a:rPr lang="en-US" sz="2400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element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.style.</a:t>
            </a:r>
            <a:r>
              <a:rPr lang="en-US" sz="2400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property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i="1" dirty="0">
                <a:latin typeface="Courier New" panose="02070309020205020404" pitchFamily="49" charset="0"/>
                <a:cs typeface="Courier New" panose="02070309020205020404" pitchFamily="49" charset="0"/>
              </a:rPr>
              <a:t>new style</a:t>
            </a:r>
          </a:p>
          <a:p>
            <a:pPr marL="0" indent="0">
              <a:spcBef>
                <a:spcPts val="0"/>
              </a:spcBef>
              <a:buNone/>
              <a:tabLst>
                <a:tab pos="341313" algn="l"/>
              </a:tabLst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33CC"/>
                </a:solidFill>
              </a:rPr>
              <a:t>Change the style of an HTML of an element</a:t>
            </a:r>
          </a:p>
          <a:p>
            <a:pPr marL="0" indent="0">
              <a:spcBef>
                <a:spcPts val="0"/>
              </a:spcBef>
              <a:buNone/>
              <a:tabLst>
                <a:tab pos="341313" algn="l"/>
              </a:tabLst>
            </a:pPr>
            <a:endParaRPr lang="en-US" sz="2400" dirty="0">
              <a:solidFill>
                <a:srgbClr val="0033CC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5934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8F390-A238-4103-8F8F-6CF2000AB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on how to access a Date field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E88A95-6C3F-4343-A1C6-011B2D834D63}"/>
              </a:ext>
            </a:extLst>
          </p:cNvPr>
          <p:cNvSpPr txBox="1"/>
          <p:nvPr/>
        </p:nvSpPr>
        <p:spPr>
          <a:xfrm>
            <a:off x="3657600" y="838200"/>
            <a:ext cx="5867400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 Narrow" panose="020B0606020202030204" pitchFamily="34" charset="0"/>
              </a:rPr>
              <a:t>JavaScript code:</a:t>
            </a:r>
          </a:p>
          <a:p>
            <a:r>
              <a:rPr lang="en-US" sz="1800" dirty="0">
                <a:latin typeface="Arial Narrow" panose="020B0606020202030204" pitchFamily="34" charset="0"/>
              </a:rPr>
              <a:t>// Setting minimum date for Date entry</a:t>
            </a:r>
          </a:p>
          <a:p>
            <a:r>
              <a:rPr lang="en-US" sz="1800" dirty="0">
                <a:latin typeface="Arial Narrow" panose="020B0606020202030204" pitchFamily="34" charset="0"/>
              </a:rPr>
              <a:t>var today = new Date();</a:t>
            </a:r>
          </a:p>
          <a:p>
            <a:r>
              <a:rPr lang="en-US" sz="1800" dirty="0">
                <a:latin typeface="Arial Narrow" panose="020B0606020202030204" pitchFamily="34" charset="0"/>
              </a:rPr>
              <a:t>var dd = </a:t>
            </a:r>
            <a:r>
              <a:rPr lang="en-US" sz="1800" dirty="0" err="1">
                <a:latin typeface="Arial Narrow" panose="020B0606020202030204" pitchFamily="34" charset="0"/>
              </a:rPr>
              <a:t>today.getDate</a:t>
            </a:r>
            <a:r>
              <a:rPr lang="en-US" sz="1800" dirty="0">
                <a:latin typeface="Arial Narrow" panose="020B0606020202030204" pitchFamily="34" charset="0"/>
              </a:rPr>
              <a:t>();</a:t>
            </a:r>
          </a:p>
          <a:p>
            <a:r>
              <a:rPr lang="en-US" sz="1800" dirty="0">
                <a:latin typeface="Arial Narrow" panose="020B0606020202030204" pitchFamily="34" charset="0"/>
              </a:rPr>
              <a:t>var mm = </a:t>
            </a:r>
            <a:r>
              <a:rPr lang="en-US" sz="1800" dirty="0" err="1">
                <a:latin typeface="Arial Narrow" panose="020B0606020202030204" pitchFamily="34" charset="0"/>
              </a:rPr>
              <a:t>today.getMonth</a:t>
            </a:r>
            <a:r>
              <a:rPr lang="en-US" sz="1800" dirty="0">
                <a:latin typeface="Arial Narrow" panose="020B0606020202030204" pitchFamily="34" charset="0"/>
              </a:rPr>
              <a:t>() + 1; //January is 0!</a:t>
            </a:r>
          </a:p>
          <a:p>
            <a:r>
              <a:rPr lang="en-US" sz="1800" dirty="0">
                <a:latin typeface="Arial Narrow" panose="020B0606020202030204" pitchFamily="34" charset="0"/>
              </a:rPr>
              <a:t>var </a:t>
            </a:r>
            <a:r>
              <a:rPr lang="en-US" sz="1800" dirty="0" err="1">
                <a:latin typeface="Arial Narrow" panose="020B0606020202030204" pitchFamily="34" charset="0"/>
              </a:rPr>
              <a:t>yyyy</a:t>
            </a:r>
            <a:r>
              <a:rPr lang="en-US" sz="1800" dirty="0">
                <a:latin typeface="Arial Narrow" panose="020B0606020202030204" pitchFamily="34" charset="0"/>
              </a:rPr>
              <a:t> = </a:t>
            </a:r>
            <a:r>
              <a:rPr lang="en-US" sz="1800" dirty="0" err="1">
                <a:latin typeface="Arial Narrow" panose="020B0606020202030204" pitchFamily="34" charset="0"/>
              </a:rPr>
              <a:t>today.getFullYear</a:t>
            </a:r>
            <a:r>
              <a:rPr lang="en-US" sz="1800" dirty="0">
                <a:latin typeface="Arial Narrow" panose="020B0606020202030204" pitchFamily="34" charset="0"/>
              </a:rPr>
              <a:t>();</a:t>
            </a:r>
          </a:p>
          <a:p>
            <a:r>
              <a:rPr lang="en-US" sz="1800" dirty="0">
                <a:latin typeface="Arial Narrow" panose="020B0606020202030204" pitchFamily="34" charset="0"/>
              </a:rPr>
              <a:t>if (dd &lt; 10) {</a:t>
            </a:r>
          </a:p>
          <a:p>
            <a:r>
              <a:rPr lang="en-US" sz="1800" dirty="0">
                <a:latin typeface="Arial Narrow" panose="020B0606020202030204" pitchFamily="34" charset="0"/>
              </a:rPr>
              <a:t>     dd = "0" + dd;</a:t>
            </a:r>
          </a:p>
          <a:p>
            <a:r>
              <a:rPr lang="en-US" sz="1800" dirty="0">
                <a:latin typeface="Arial Narrow" panose="020B0606020202030204" pitchFamily="34" charset="0"/>
              </a:rPr>
              <a:t>}</a:t>
            </a:r>
          </a:p>
          <a:p>
            <a:r>
              <a:rPr lang="en-US" sz="1800" dirty="0">
                <a:latin typeface="Arial Narrow" panose="020B0606020202030204" pitchFamily="34" charset="0"/>
              </a:rPr>
              <a:t>if (mm &lt; 10) {</a:t>
            </a:r>
          </a:p>
          <a:p>
            <a:r>
              <a:rPr lang="en-US" sz="1800" dirty="0">
                <a:latin typeface="Arial Narrow" panose="020B0606020202030204" pitchFamily="34" charset="0"/>
              </a:rPr>
              <a:t>     mm = "0" + mm;</a:t>
            </a:r>
          </a:p>
          <a:p>
            <a:r>
              <a:rPr lang="en-US" sz="1800" dirty="0">
                <a:latin typeface="Arial Narrow" panose="020B0606020202030204" pitchFamily="34" charset="0"/>
              </a:rPr>
              <a:t>}</a:t>
            </a:r>
          </a:p>
          <a:p>
            <a:r>
              <a:rPr lang="en-US" sz="1800" dirty="0">
                <a:latin typeface="Arial Narrow" panose="020B0606020202030204" pitchFamily="34" charset="0"/>
              </a:rPr>
              <a:t>var </a:t>
            </a:r>
            <a:r>
              <a:rPr lang="en-US" sz="1800" dirty="0" err="1">
                <a:latin typeface="Arial Narrow" panose="020B0606020202030204" pitchFamily="34" charset="0"/>
              </a:rPr>
              <a:t>sToday</a:t>
            </a:r>
            <a:r>
              <a:rPr lang="en-US" sz="1800" dirty="0">
                <a:latin typeface="Arial Narrow" panose="020B0606020202030204" pitchFamily="34" charset="0"/>
              </a:rPr>
              <a:t> = </a:t>
            </a:r>
            <a:r>
              <a:rPr lang="en-US" sz="1800" dirty="0" err="1">
                <a:latin typeface="Arial Narrow" panose="020B0606020202030204" pitchFamily="34" charset="0"/>
              </a:rPr>
              <a:t>yyyy</a:t>
            </a:r>
            <a:r>
              <a:rPr lang="en-US" sz="1800" dirty="0">
                <a:latin typeface="Arial Narrow" panose="020B0606020202030204" pitchFamily="34" charset="0"/>
              </a:rPr>
              <a:t> + "-" + mm + "-" + dd;</a:t>
            </a:r>
          </a:p>
          <a:p>
            <a:r>
              <a:rPr lang="en-US" sz="1800" dirty="0" err="1">
                <a:latin typeface="Arial Narrow" panose="020B0606020202030204" pitchFamily="34" charset="0"/>
              </a:rPr>
              <a:t>document.getElementById</a:t>
            </a:r>
            <a:r>
              <a:rPr lang="en-US" sz="1800" dirty="0">
                <a:latin typeface="Arial Narrow" panose="020B0606020202030204" pitchFamily="34" charset="0"/>
              </a:rPr>
              <a:t>("</a:t>
            </a:r>
            <a:r>
              <a:rPr lang="en-US" sz="1800" dirty="0" err="1">
                <a:latin typeface="Arial Narrow" panose="020B0606020202030204" pitchFamily="34" charset="0"/>
              </a:rPr>
              <a:t>myDate</a:t>
            </a:r>
            <a:r>
              <a:rPr lang="en-US" sz="1800" dirty="0">
                <a:latin typeface="Arial Narrow" panose="020B0606020202030204" pitchFamily="34" charset="0"/>
              </a:rPr>
              <a:t>").</a:t>
            </a:r>
            <a:r>
              <a:rPr lang="en-US" sz="1800" dirty="0" err="1">
                <a:latin typeface="Arial Narrow" panose="020B0606020202030204" pitchFamily="34" charset="0"/>
              </a:rPr>
              <a:t>setAttribute</a:t>
            </a:r>
            <a:r>
              <a:rPr lang="en-US" sz="1800" dirty="0">
                <a:latin typeface="Arial Narrow" panose="020B0606020202030204" pitchFamily="34" charset="0"/>
              </a:rPr>
              <a:t>("min", </a:t>
            </a:r>
            <a:r>
              <a:rPr lang="en-US" sz="1800" dirty="0" err="1">
                <a:latin typeface="Arial Narrow" panose="020B0606020202030204" pitchFamily="34" charset="0"/>
              </a:rPr>
              <a:t>sToday</a:t>
            </a:r>
            <a:r>
              <a:rPr lang="en-US" sz="1800" dirty="0">
                <a:latin typeface="Arial Narrow" panose="020B0606020202030204" pitchFamily="34" charset="0"/>
              </a:rPr>
              <a:t>);</a:t>
            </a:r>
          </a:p>
          <a:p>
            <a:endParaRPr lang="en-US" sz="1800" dirty="0">
              <a:latin typeface="Arial Narrow" panose="020B0606020202030204" pitchFamily="34" charset="0"/>
            </a:endParaRPr>
          </a:p>
          <a:p>
            <a:r>
              <a:rPr lang="en-US" sz="1800" dirty="0">
                <a:latin typeface="Arial Narrow" panose="020B0606020202030204" pitchFamily="34" charset="0"/>
              </a:rPr>
              <a:t>function </a:t>
            </a:r>
            <a:r>
              <a:rPr lang="en-US" sz="1800" dirty="0" err="1">
                <a:latin typeface="Arial Narrow" panose="020B0606020202030204" pitchFamily="34" charset="0"/>
              </a:rPr>
              <a:t>myFunction</a:t>
            </a:r>
            <a:r>
              <a:rPr lang="en-US" sz="1800" dirty="0">
                <a:latin typeface="Arial Narrow" panose="020B0606020202030204" pitchFamily="34" charset="0"/>
              </a:rPr>
              <a:t>() {</a:t>
            </a:r>
          </a:p>
          <a:p>
            <a:r>
              <a:rPr lang="en-US" sz="1800" dirty="0">
                <a:latin typeface="Arial Narrow" panose="020B0606020202030204" pitchFamily="34" charset="0"/>
              </a:rPr>
              <a:t>     var x = </a:t>
            </a:r>
            <a:r>
              <a:rPr lang="en-US" sz="1800" dirty="0" err="1">
                <a:latin typeface="Arial Narrow" panose="020B0606020202030204" pitchFamily="34" charset="0"/>
              </a:rPr>
              <a:t>document.getElementById</a:t>
            </a:r>
            <a:r>
              <a:rPr lang="en-US" sz="1800" dirty="0">
                <a:latin typeface="Arial Narrow" panose="020B0606020202030204" pitchFamily="34" charset="0"/>
              </a:rPr>
              <a:t>("</a:t>
            </a:r>
            <a:r>
              <a:rPr lang="en-US" sz="1800" dirty="0" err="1">
                <a:latin typeface="Arial Narrow" panose="020B0606020202030204" pitchFamily="34" charset="0"/>
              </a:rPr>
              <a:t>myDate</a:t>
            </a:r>
            <a:r>
              <a:rPr lang="en-US" sz="1800" dirty="0">
                <a:latin typeface="Arial Narrow" panose="020B0606020202030204" pitchFamily="34" charset="0"/>
              </a:rPr>
              <a:t>").value;</a:t>
            </a:r>
          </a:p>
          <a:p>
            <a:r>
              <a:rPr lang="en-US" sz="1800" dirty="0">
                <a:latin typeface="Arial Narrow" panose="020B0606020202030204" pitchFamily="34" charset="0"/>
              </a:rPr>
              <a:t>     </a:t>
            </a:r>
            <a:r>
              <a:rPr lang="en-US" sz="1800" dirty="0" err="1">
                <a:latin typeface="Arial Narrow" panose="020B0606020202030204" pitchFamily="34" charset="0"/>
              </a:rPr>
              <a:t>document.getElementById</a:t>
            </a:r>
            <a:r>
              <a:rPr lang="en-US" sz="1800" dirty="0">
                <a:latin typeface="Arial Narrow" panose="020B0606020202030204" pitchFamily="34" charset="0"/>
              </a:rPr>
              <a:t>("demo").</a:t>
            </a:r>
            <a:r>
              <a:rPr lang="en-US" sz="1800" dirty="0" err="1">
                <a:latin typeface="Arial Narrow" panose="020B0606020202030204" pitchFamily="34" charset="0"/>
              </a:rPr>
              <a:t>innerHTML</a:t>
            </a:r>
            <a:r>
              <a:rPr lang="en-US" sz="1800" dirty="0">
                <a:latin typeface="Arial Narrow" panose="020B0606020202030204" pitchFamily="34" charset="0"/>
              </a:rPr>
              <a:t> = x;</a:t>
            </a:r>
          </a:p>
          <a:p>
            <a:r>
              <a:rPr lang="en-US" sz="1800" dirty="0">
                <a:latin typeface="Arial Narrow" panose="020B0606020202030204" pitchFamily="34" charset="0"/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5480C0-E40E-462E-9A3A-9B6D01259E24}"/>
              </a:ext>
            </a:extLst>
          </p:cNvPr>
          <p:cNvSpPr txBox="1"/>
          <p:nvPr/>
        </p:nvSpPr>
        <p:spPr>
          <a:xfrm>
            <a:off x="152400" y="914400"/>
            <a:ext cx="39624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 Narrow" panose="020B0606020202030204" pitchFamily="34" charset="0"/>
              </a:rPr>
              <a:t>HTML code:</a:t>
            </a:r>
          </a:p>
          <a:p>
            <a:endParaRPr lang="en-US" sz="1800" dirty="0">
              <a:latin typeface="Arial Narrow" panose="020B0606020202030204" pitchFamily="34" charset="0"/>
            </a:endParaRPr>
          </a:p>
          <a:p>
            <a:r>
              <a:rPr lang="en-US" sz="1800" dirty="0">
                <a:latin typeface="Arial Narrow" panose="020B0606020202030204" pitchFamily="34" charset="0"/>
              </a:rPr>
              <a:t>&lt;input type="date" id="</a:t>
            </a:r>
            <a:r>
              <a:rPr lang="en-US" sz="1800" dirty="0" err="1">
                <a:latin typeface="Arial Narrow" panose="020B0606020202030204" pitchFamily="34" charset="0"/>
              </a:rPr>
              <a:t>myDate</a:t>
            </a:r>
            <a:r>
              <a:rPr lang="en-US" sz="1800" dirty="0">
                <a:latin typeface="Arial Narrow" panose="020B0606020202030204" pitchFamily="34" charset="0"/>
              </a:rPr>
              <a:t>" min=""&gt;</a:t>
            </a:r>
          </a:p>
          <a:p>
            <a:r>
              <a:rPr lang="en-US" sz="1800" dirty="0">
                <a:latin typeface="Arial Narrow" panose="020B0606020202030204" pitchFamily="34" charset="0"/>
              </a:rPr>
              <a:t>&lt;p&gt;Click the button to see the date selected&lt;/p&gt;</a:t>
            </a:r>
          </a:p>
          <a:p>
            <a:r>
              <a:rPr lang="en-US" sz="1800" dirty="0">
                <a:latin typeface="Arial Narrow" panose="020B0606020202030204" pitchFamily="34" charset="0"/>
              </a:rPr>
              <a:t>&lt;button onclick="</a:t>
            </a:r>
            <a:r>
              <a:rPr lang="en-US" sz="1800" dirty="0" err="1">
                <a:latin typeface="Arial Narrow" panose="020B0606020202030204" pitchFamily="34" charset="0"/>
              </a:rPr>
              <a:t>myFunction</a:t>
            </a:r>
            <a:r>
              <a:rPr lang="en-US" sz="1800" dirty="0">
                <a:latin typeface="Arial Narrow" panose="020B0606020202030204" pitchFamily="34" charset="0"/>
              </a:rPr>
              <a:t>()"&gt;Click Me&lt;/button&gt;</a:t>
            </a:r>
          </a:p>
          <a:p>
            <a:r>
              <a:rPr lang="en-US" sz="1800" dirty="0">
                <a:latin typeface="Arial Narrow" panose="020B0606020202030204" pitchFamily="34" charset="0"/>
              </a:rPr>
              <a:t>&lt;p id="demo"&gt;&lt;/p&gt;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34BC4C6-011C-4844-84AD-00E8173902BA}"/>
              </a:ext>
            </a:extLst>
          </p:cNvPr>
          <p:cNvCxnSpPr/>
          <p:nvPr/>
        </p:nvCxnSpPr>
        <p:spPr bwMode="auto">
          <a:xfrm>
            <a:off x="3628572" y="724555"/>
            <a:ext cx="0" cy="544764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</p:spTree>
    <p:extLst>
      <p:ext uri="{BB962C8B-B14F-4D97-AF65-F5344CB8AC3E}">
        <p14:creationId xmlns:p14="http://schemas.microsoft.com/office/powerpoint/2010/main" val="42342324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Javascript</a:t>
            </a:r>
            <a:r>
              <a:rPr lang="en-US" dirty="0"/>
              <a:t> Essentials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38198"/>
            <a:ext cx="9144000" cy="5334001"/>
          </a:xfrm>
        </p:spPr>
        <p:txBody>
          <a:bodyPr/>
          <a:lstStyle/>
          <a:p>
            <a:r>
              <a:rPr lang="en-US" sz="2400" dirty="0"/>
              <a:t>Video on ‘Display Greeting Message’ (reference for worksheet)</a:t>
            </a:r>
            <a:endParaRPr lang="en-US" sz="18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9339830"/>
              </p:ext>
            </p:extLst>
          </p:nvPr>
        </p:nvGraphicFramePr>
        <p:xfrm>
          <a:off x="381000" y="2196306"/>
          <a:ext cx="7924800" cy="3388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1300">
                  <a:extLst>
                    <a:ext uri="{9D8B030D-6E8A-4147-A177-3AD203B41FA5}">
                      <a16:colId xmlns:a16="http://schemas.microsoft.com/office/drawing/2014/main" val="3720805"/>
                    </a:ext>
                  </a:extLst>
                </a:gridCol>
                <a:gridCol w="5143500">
                  <a:extLst>
                    <a:ext uri="{9D8B030D-6E8A-4147-A177-3AD203B41FA5}">
                      <a16:colId xmlns:a16="http://schemas.microsoft.com/office/drawing/2014/main" val="36651379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Tasks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Notes (reference for</a:t>
                      </a:r>
                      <a:r>
                        <a:rPr lang="en-US" baseline="0" dirty="0"/>
                        <a:t> worksheet)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814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Calculate BMI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Given bmiCalculator.html with partial filled</a:t>
                      </a:r>
                      <a:r>
                        <a:rPr lang="en-US" baseline="0" dirty="0"/>
                        <a:t> code.</a:t>
                      </a:r>
                    </a:p>
                    <a:p>
                      <a:r>
                        <a:rPr lang="en-US" baseline="0" dirty="0"/>
                        <a:t>Code bmiScript.js reference to bmiCalculator.html</a:t>
                      </a:r>
                    </a:p>
                    <a:p>
                      <a:r>
                        <a:rPr lang="en-US" dirty="0"/>
                        <a:t>Video</a:t>
                      </a:r>
                      <a:r>
                        <a:rPr lang="en-US" baseline="0" dirty="0"/>
                        <a:t> - </a:t>
                      </a:r>
                      <a:r>
                        <a:rPr lang="en-US" baseline="0" dirty="0">
                          <a:hlinkClick r:id="rId2"/>
                        </a:rPr>
                        <a:t>https://www.youtube.com/watch?v=waBTdtNlsm4</a:t>
                      </a:r>
                      <a:r>
                        <a:rPr lang="en-US" baseline="0" dirty="0"/>
                        <a:t> 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128630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dirty="0"/>
                        <a:t>JC Entry Cut Off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Given jcEntryPoints.html with partial filled</a:t>
                      </a:r>
                      <a:r>
                        <a:rPr lang="en-US" baseline="0" dirty="0"/>
                        <a:t> code.</a:t>
                      </a:r>
                    </a:p>
                    <a:p>
                      <a:r>
                        <a:rPr lang="en-US" baseline="0" dirty="0"/>
                        <a:t>Code  </a:t>
                      </a:r>
                      <a:r>
                        <a:rPr lang="en-US" dirty="0"/>
                        <a:t>jcEntryScript.js reference</a:t>
                      </a:r>
                      <a:r>
                        <a:rPr lang="en-US" baseline="0" dirty="0"/>
                        <a:t> to </a:t>
                      </a:r>
                      <a:r>
                        <a:rPr lang="en-US" dirty="0"/>
                        <a:t>jcEntryPoints.html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Video - </a:t>
                      </a:r>
                      <a:r>
                        <a:rPr lang="en-US" dirty="0">
                          <a:hlinkClick r:id="rId3"/>
                        </a:rPr>
                        <a:t>https://www.youtube.com/watch?v=E7lhNyG1wE0</a:t>
                      </a:r>
                      <a:endParaRPr 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0836598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r>
                        <a:rPr lang="en-US" dirty="0"/>
                        <a:t>Calculate Pizza 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Challenge: Try all by yourself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2748992"/>
                  </a:ext>
                </a:extLst>
              </a:tr>
            </a:tbl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3989013"/>
              </p:ext>
            </p:extLst>
          </p:nvPr>
        </p:nvGraphicFramePr>
        <p:xfrm>
          <a:off x="2895600" y="1271587"/>
          <a:ext cx="2051537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4" imgW="1013760" imgH="394560" progId="Package">
                  <p:embed/>
                </p:oleObj>
              </mc:Choice>
              <mc:Fallback>
                <p:oleObj name="Packager Shell Object" showAsIcon="1" r:id="rId4" imgW="1013760" imgH="394560" progId="Package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95600" y="1271587"/>
                        <a:ext cx="2051537" cy="860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407159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Reference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457200" y="990599"/>
            <a:ext cx="4203438" cy="5257801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Learning Web Design</a:t>
            </a:r>
          </a:p>
          <a:p>
            <a:pPr marL="0" indent="0">
              <a:buNone/>
            </a:pPr>
            <a:r>
              <a:rPr lang="en-GB" sz="2400" b="0" dirty="0"/>
              <a:t>A Beginner’s Guide to HTML, CSS, JavaScript and Web Graphics</a:t>
            </a:r>
          </a:p>
          <a:p>
            <a:pPr marL="0" indent="0">
              <a:buNone/>
            </a:pPr>
            <a:endParaRPr lang="en-GB" sz="1100" b="0" dirty="0"/>
          </a:p>
          <a:p>
            <a:pPr marL="0" indent="0">
              <a:buNone/>
            </a:pPr>
            <a:r>
              <a:rPr lang="en-GB" b="0" dirty="0"/>
              <a:t>Jennifer </a:t>
            </a:r>
            <a:r>
              <a:rPr lang="en-GB" b="0" dirty="0" err="1"/>
              <a:t>Niederst</a:t>
            </a:r>
            <a:r>
              <a:rPr lang="en-GB" b="0" dirty="0"/>
              <a:t> Robbins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Chapters 21 &amp; 22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>
                <a:hlinkClick r:id="rId2"/>
              </a:rPr>
              <a:t>https://ebookcentral.proquest.com/lib/np/detail.action?docID=5412749&amp;query=Learning+Web+Design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990600"/>
            <a:ext cx="3914775" cy="4795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411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Activities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z="2400" dirty="0"/>
              <a:t>Read the following chapters from the textbook as reference materials.</a:t>
            </a:r>
            <a:endParaRPr lang="en-GB" sz="2400" dirty="0"/>
          </a:p>
          <a:p>
            <a:pPr lvl="1"/>
            <a:r>
              <a:rPr lang="en-GB" sz="2000" dirty="0"/>
              <a:t>Chapter 21 – Introduction to </a:t>
            </a:r>
            <a:r>
              <a:rPr lang="en-GB" sz="2000" dirty="0" err="1"/>
              <a:t>Javascript</a:t>
            </a:r>
            <a:endParaRPr lang="en-GB" sz="2000" dirty="0"/>
          </a:p>
          <a:p>
            <a:pPr lvl="1"/>
            <a:r>
              <a:rPr lang="en-GB" sz="2000" dirty="0"/>
              <a:t>Chapter 22 – </a:t>
            </a:r>
            <a:r>
              <a:rPr lang="en-US" sz="2000" dirty="0"/>
              <a:t>Using </a:t>
            </a:r>
            <a:r>
              <a:rPr lang="en-US" sz="2000" dirty="0" err="1"/>
              <a:t>Javascript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>
              <a:tabLst>
                <a:tab pos="457200" algn="l"/>
              </a:tabLst>
            </a:pPr>
            <a:r>
              <a:rPr lang="en-US" sz="2400" dirty="0"/>
              <a:t>(</a:t>
            </a:r>
            <a:r>
              <a:rPr lang="en-US" sz="2400" dirty="0">
                <a:solidFill>
                  <a:srgbClr val="FF0000"/>
                </a:solidFill>
              </a:rPr>
              <a:t>Optional</a:t>
            </a:r>
            <a:r>
              <a:rPr lang="en-US" sz="2400" dirty="0"/>
              <a:t>) Watch the video clips from JavaScript Essential Training  from </a:t>
            </a:r>
            <a:r>
              <a:rPr lang="en-US" sz="2000" dirty="0">
                <a:hlinkClick r:id="rId2"/>
              </a:rPr>
              <a:t>https://www.linkedin.com/learning/javascript-essential-training-3/welcome?u=42538748</a:t>
            </a:r>
            <a:r>
              <a:rPr lang="en-US" sz="2000" dirty="0"/>
              <a:t> </a:t>
            </a:r>
          </a:p>
          <a:p>
            <a:pPr>
              <a:tabLst>
                <a:tab pos="457200" algn="l"/>
              </a:tabLst>
            </a:pPr>
            <a:endParaRPr lang="en-US" sz="2000" dirty="0"/>
          </a:p>
          <a:p>
            <a:pPr marL="400050" lvl="1" indent="0">
              <a:buNone/>
              <a:tabLst>
                <a:tab pos="457200" algn="l"/>
              </a:tabLst>
            </a:pPr>
            <a:r>
              <a:rPr lang="en-GB" sz="1600" dirty="0">
                <a:effectLst/>
                <a:latin typeface="Arial" panose="020B0604020202020204" pitchFamily="34" charset="0"/>
                <a:ea typeface="SimSun" panose="02010600030101010101" pitchFamily="2" charset="-122"/>
              </a:rPr>
              <a:t>You need to sign in with your email address to view the full video.</a:t>
            </a:r>
            <a:endParaRPr lang="en-SG" sz="16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400050" lvl="1" indent="0">
              <a:buNone/>
              <a:tabLst>
                <a:tab pos="457200" algn="l"/>
              </a:tabLst>
            </a:pPr>
            <a:endParaRPr lang="en-US" sz="1600" dirty="0"/>
          </a:p>
          <a:p>
            <a:pPr marL="0" indent="0">
              <a:buNone/>
              <a:tabLst>
                <a:tab pos="457200" algn="l"/>
              </a:tabLst>
            </a:pPr>
            <a:r>
              <a:rPr lang="en-US" sz="2400" dirty="0"/>
              <a:t>	</a:t>
            </a:r>
          </a:p>
          <a:p>
            <a:pPr marL="457200" indent="-45720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62904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Remote Learning Instructions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 fontScale="85000" lnSpcReduction="20000"/>
          </a:bodyPr>
          <a:lstStyle>
            <a:defPPr>
              <a:defRPr lang="en-US"/>
            </a:defPPr>
            <a:lvl1pPr marL="0" algn="ctr" defTabSz="457200" rtl="0" eaLnBrk="1" latinLnBrk="0" hangingPunct="1">
              <a:defRPr kumimoji="0"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A66EF6D-3DA9-AB4A-B046-714C943A02DA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491836" y="2861739"/>
            <a:ext cx="8153400" cy="1226501"/>
          </a:xfrm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r>
              <a:rPr lang="en-US" b="0" u="sng" dirty="0"/>
              <a:t>Step 2</a:t>
            </a:r>
          </a:p>
          <a:p>
            <a:pPr lvl="1"/>
            <a:r>
              <a:rPr lang="en-US" b="0" dirty="0"/>
              <a:t>Perform highlighted activities in Activities slide</a:t>
            </a:r>
          </a:p>
          <a:p>
            <a:pPr lvl="2"/>
            <a:r>
              <a:rPr lang="en-US" sz="2100" dirty="0"/>
              <a:t>Details in slide 19</a:t>
            </a:r>
          </a:p>
          <a:p>
            <a:pPr marL="685800" lvl="2" indent="0">
              <a:buNone/>
            </a:pPr>
            <a:endParaRPr lang="en-US" dirty="0"/>
          </a:p>
        </p:txBody>
      </p:sp>
      <p:sp>
        <p:nvSpPr>
          <p:cNvPr id="9" name="Content Placeholder 6"/>
          <p:cNvSpPr txBox="1">
            <a:spLocks/>
          </p:cNvSpPr>
          <p:nvPr/>
        </p:nvSpPr>
        <p:spPr>
          <a:xfrm>
            <a:off x="495300" y="4216879"/>
            <a:ext cx="8153400" cy="122650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>
            <a:normAutofit fontScale="92500" lnSpcReduction="200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sz="3400" u="sng" dirty="0"/>
              <a:t>Step 3</a:t>
            </a:r>
          </a:p>
          <a:p>
            <a:pPr lvl="1" defTabSz="914400"/>
            <a:r>
              <a:rPr lang="en-US" sz="2900" dirty="0"/>
              <a:t>Complete and Submit Tasks given</a:t>
            </a:r>
          </a:p>
          <a:p>
            <a:pPr lvl="2" defTabSz="914400"/>
            <a:r>
              <a:rPr lang="en-US" sz="2400" dirty="0"/>
              <a:t>Details in slide 20</a:t>
            </a:r>
          </a:p>
          <a:p>
            <a:pPr marL="685800" lvl="2" indent="0" defTabSz="914400">
              <a:buNone/>
            </a:pPr>
            <a:endParaRPr lang="en-US" dirty="0"/>
          </a:p>
        </p:txBody>
      </p:sp>
      <p:sp>
        <p:nvSpPr>
          <p:cNvPr id="20" name="Content Placeholder 6">
            <a:extLst>
              <a:ext uri="{FF2B5EF4-FFF2-40B4-BE49-F238E27FC236}">
                <a16:creationId xmlns:a16="http://schemas.microsoft.com/office/drawing/2014/main" id="{32335D7B-F7A5-4AAB-8D14-CCE7C538B30A}"/>
              </a:ext>
            </a:extLst>
          </p:cNvPr>
          <p:cNvSpPr txBox="1">
            <a:spLocks/>
          </p:cNvSpPr>
          <p:nvPr/>
        </p:nvSpPr>
        <p:spPr>
          <a:xfrm>
            <a:off x="495300" y="1414620"/>
            <a:ext cx="8153400" cy="132857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>
            <a:normAutofit fontScale="92500" lnSpcReduction="100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sz="3400" u="sng" dirty="0"/>
              <a:t>Step 1</a:t>
            </a:r>
          </a:p>
          <a:p>
            <a:pPr lvl="1" defTabSz="914400"/>
            <a:r>
              <a:rPr lang="en-US" sz="2900" dirty="0"/>
              <a:t>Read the given slides</a:t>
            </a:r>
          </a:p>
          <a:p>
            <a:pPr lvl="2" defTabSz="914400"/>
            <a:r>
              <a:rPr lang="en-US" sz="2400" dirty="0"/>
              <a:t>Details in slide 1-18</a:t>
            </a:r>
          </a:p>
          <a:p>
            <a:pPr marL="685800" lvl="2" indent="0" defTabSz="91440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4490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Complete Week 6 Practical.</a:t>
            </a:r>
          </a:p>
          <a:p>
            <a:pPr lvl="1"/>
            <a:r>
              <a:rPr lang="en-US" sz="1800" dirty="0"/>
              <a:t>Download Week 6 Practical in MEL – “FED 2021-10 Week 6 Worksheet.pdf”</a:t>
            </a:r>
            <a:endParaRPr lang="en-US" sz="2000" dirty="0"/>
          </a:p>
          <a:p>
            <a:pPr lvl="1"/>
            <a:r>
              <a:rPr lang="en-US" sz="2000" dirty="0">
                <a:solidFill>
                  <a:srgbClr val="FF0000"/>
                </a:solidFill>
              </a:rPr>
              <a:t>Deadline end of week 6</a:t>
            </a:r>
          </a:p>
          <a:p>
            <a:pPr lvl="1"/>
            <a:endParaRPr lang="en-US" sz="2000" dirty="0">
              <a:solidFill>
                <a:srgbClr val="FF0000"/>
              </a:solidFill>
            </a:endParaRPr>
          </a:p>
          <a:p>
            <a:r>
              <a:rPr lang="en-US" sz="2400" dirty="0"/>
              <a:t>Submit the completed practical files in MEL.</a:t>
            </a:r>
          </a:p>
          <a:p>
            <a:pPr lvl="1"/>
            <a:r>
              <a:rPr lang="en-US" sz="2000" dirty="0"/>
              <a:t>Zipped the source files</a:t>
            </a:r>
          </a:p>
          <a:p>
            <a:pPr lvl="1"/>
            <a:r>
              <a:rPr lang="en-US" sz="2000" dirty="0"/>
              <a:t>Name the zipped file in following format:-</a:t>
            </a:r>
          </a:p>
          <a:p>
            <a:pPr lvl="2"/>
            <a:r>
              <a:rPr lang="en-US" sz="1600" dirty="0"/>
              <a:t>FED-Week06-SXXXXXXXX  (where SXXXXXXXX is your student id)</a:t>
            </a:r>
          </a:p>
          <a:p>
            <a:pPr lvl="1"/>
            <a:r>
              <a:rPr lang="en-US" sz="2000" dirty="0"/>
              <a:t>Submit the zipped file in the weekly folder’s submission link in MEL</a:t>
            </a:r>
          </a:p>
          <a:p>
            <a:pPr lvl="1"/>
            <a:r>
              <a:rPr lang="en-US" sz="2000" dirty="0"/>
              <a:t>Also, submit the zipped file into FED network folder (</a:t>
            </a:r>
            <a:r>
              <a:rPr lang="en-US" sz="2000" dirty="0">
                <a:hlinkClick r:id="rId2"/>
              </a:rPr>
              <a:t>https:///ictspace.ict.np.edu.sg/FED</a:t>
            </a:r>
            <a:r>
              <a:rPr lang="en-US" sz="2000" dirty="0"/>
              <a:t>) under your </a:t>
            </a:r>
            <a:r>
              <a:rPr lang="en-US" sz="2000" dirty="0" err="1"/>
              <a:t>studentID</a:t>
            </a:r>
            <a:r>
              <a:rPr lang="en-US" sz="2000" dirty="0"/>
              <a:t>. This is for backup purpose only. Main submission is still in MEL.</a:t>
            </a:r>
            <a:endParaRPr lang="en-US" sz="1600" dirty="0"/>
          </a:p>
          <a:p>
            <a:pPr marL="914400" lvl="2" indent="0">
              <a:buNone/>
            </a:pPr>
            <a:endParaRPr lang="en-GB" sz="1600" dirty="0"/>
          </a:p>
          <a:p>
            <a:pPr>
              <a:spcAft>
                <a:spcPts val="600"/>
              </a:spcAft>
            </a:pPr>
            <a:r>
              <a:rPr lang="en-US" sz="2400" dirty="0"/>
              <a:t>If you have any questions please communicate with your tutor via Microsoft Teams.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2852830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Mapped to FED network folder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414503" y="1412276"/>
            <a:ext cx="7967497" cy="4836124"/>
            <a:chOff x="414503" y="1336076"/>
            <a:chExt cx="7967497" cy="483612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88D8678-9265-4B3E-BD51-B7F4711FD507}"/>
                </a:ext>
              </a:extLst>
            </p:cNvPr>
            <p:cNvSpPr txBox="1"/>
            <p:nvPr/>
          </p:nvSpPr>
          <p:spPr>
            <a:xfrm>
              <a:off x="414503" y="1406776"/>
              <a:ext cx="238371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0" u="sng" dirty="0"/>
                <a:t>For Win Users</a:t>
              </a:r>
              <a:endParaRPr lang="en-GB" sz="3000" u="sng" dirty="0"/>
            </a:p>
          </p:txBody>
        </p:sp>
        <p:pic>
          <p:nvPicPr>
            <p:cNvPr id="5" name="Picture 2" descr="Image">
              <a:extLst>
                <a:ext uri="{FF2B5EF4-FFF2-40B4-BE49-F238E27FC236}">
                  <a16:creationId xmlns:a16="http://schemas.microsoft.com/office/drawing/2014/main" id="{2640A17B-2656-41DA-A69F-585A174DBF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41087" y="1336076"/>
              <a:ext cx="3594721" cy="33644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8" descr="Image">
              <a:extLst>
                <a:ext uri="{FF2B5EF4-FFF2-40B4-BE49-F238E27FC236}">
                  <a16:creationId xmlns:a16="http://schemas.microsoft.com/office/drawing/2014/main" id="{16D4B2B3-DCE3-4073-B9BF-74DA86B3C5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987" y="2030440"/>
              <a:ext cx="2085975" cy="20716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04DBFFB-7225-4A55-9AC4-9F445FD86957}"/>
                </a:ext>
              </a:extLst>
            </p:cNvPr>
            <p:cNvSpPr txBox="1"/>
            <p:nvPr/>
          </p:nvSpPr>
          <p:spPr>
            <a:xfrm>
              <a:off x="592008" y="4350541"/>
              <a:ext cx="2775549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57175" indent="-257175">
                <a:buAutoNum type="arabicPeriod"/>
              </a:pPr>
              <a:r>
                <a:rPr lang="en-US" sz="1800" dirty="0"/>
                <a:t>Right click on a blank space in your Windows Explorer</a:t>
              </a:r>
            </a:p>
            <a:p>
              <a:pPr marL="257175" indent="-257175">
                <a:buAutoNum type="arabicPeriod"/>
              </a:pPr>
              <a:r>
                <a:rPr lang="en-US" sz="1800" dirty="0"/>
                <a:t>Select ‘Add a network location’</a:t>
              </a:r>
              <a:endParaRPr lang="en-GB" sz="18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7D3308A-F784-4A54-816E-57FCAF96AA75}"/>
                </a:ext>
              </a:extLst>
            </p:cNvPr>
            <p:cNvSpPr txBox="1"/>
            <p:nvPr/>
          </p:nvSpPr>
          <p:spPr>
            <a:xfrm>
              <a:off x="4530306" y="4971871"/>
              <a:ext cx="385169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3. Enter https://ictspace.ict.np.edu.sg/(your assigned module)</a:t>
              </a:r>
            </a:p>
            <a:p>
              <a:r>
                <a:rPr lang="en-US" sz="1800" dirty="0"/>
                <a:t>4. Press ‘Next’</a:t>
              </a:r>
              <a:endParaRPr lang="en-GB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492042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AD743DA-A73A-4E32-86AD-F4BBBCECD569}"/>
              </a:ext>
            </a:extLst>
          </p:cNvPr>
          <p:cNvGrpSpPr/>
          <p:nvPr/>
        </p:nvGrpSpPr>
        <p:grpSpPr>
          <a:xfrm>
            <a:off x="2895600" y="1219200"/>
            <a:ext cx="3263855" cy="2553824"/>
            <a:chOff x="569163" y="448573"/>
            <a:chExt cx="4351807" cy="3405098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87780ED-2085-4245-8A5D-E013A4AAD10D}"/>
                </a:ext>
              </a:extLst>
            </p:cNvPr>
            <p:cNvGrpSpPr/>
            <p:nvPr/>
          </p:nvGrpSpPr>
          <p:grpSpPr>
            <a:xfrm>
              <a:off x="569163" y="448573"/>
              <a:ext cx="4351807" cy="3405098"/>
              <a:chOff x="1535322" y="1009290"/>
              <a:chExt cx="4351807" cy="3405098"/>
            </a:xfrm>
          </p:grpSpPr>
          <p:pic>
            <p:nvPicPr>
              <p:cNvPr id="7" name="Picture 4" descr="Image">
                <a:extLst>
                  <a:ext uri="{FF2B5EF4-FFF2-40B4-BE49-F238E27FC236}">
                    <a16:creationId xmlns:a16="http://schemas.microsoft.com/office/drawing/2014/main" id="{67365DED-93EF-4008-8A1B-AD43F558E19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35322" y="1009290"/>
                <a:ext cx="4351807" cy="340509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86289A3-C9D7-4B98-BCD3-B804830A2BC1}"/>
                  </a:ext>
                </a:extLst>
              </p:cNvPr>
              <p:cNvSpPr/>
              <p:nvPr/>
            </p:nvSpPr>
            <p:spPr>
              <a:xfrm>
                <a:off x="2320505" y="2182483"/>
                <a:ext cx="621102" cy="172528"/>
              </a:xfrm>
              <a:prstGeom prst="rect">
                <a:avLst/>
              </a:prstGeom>
              <a:solidFill>
                <a:srgbClr val="F0F0F0"/>
              </a:solidFill>
              <a:ln>
                <a:solidFill>
                  <a:srgbClr val="F0F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800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F2C2BD3-4D5E-42FE-99C6-219CD06A1B9E}"/>
                </a:ext>
              </a:extLst>
            </p:cNvPr>
            <p:cNvSpPr txBox="1"/>
            <p:nvPr/>
          </p:nvSpPr>
          <p:spPr>
            <a:xfrm>
              <a:off x="1250830" y="1570010"/>
              <a:ext cx="1130061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75" dirty="0">
                  <a:latin typeface="Calibri" panose="020F0502020204030204" pitchFamily="34" charset="0"/>
                  <a:cs typeface="Calibri" panose="020F0502020204030204" pitchFamily="34" charset="0"/>
                </a:rPr>
                <a:t>10123453</a:t>
              </a:r>
              <a:endParaRPr lang="en-GB" sz="975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9350C3E-E659-4378-B5C2-EBC7E6642BD1}"/>
              </a:ext>
            </a:extLst>
          </p:cNvPr>
          <p:cNvSpPr txBox="1"/>
          <p:nvPr/>
        </p:nvSpPr>
        <p:spPr>
          <a:xfrm>
            <a:off x="413933" y="4316554"/>
            <a:ext cx="5486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4. Login using </a:t>
            </a:r>
            <a:r>
              <a:rPr lang="en-US" sz="1800" dirty="0" err="1"/>
              <a:t>npstd</a:t>
            </a:r>
            <a:r>
              <a:rPr lang="en-US" sz="1800" dirty="0"/>
              <a:t>\s(your student ID number without the last alphabet)</a:t>
            </a:r>
          </a:p>
          <a:p>
            <a:r>
              <a:rPr lang="en-US" sz="1800" dirty="0"/>
              <a:t>5. Enter your NP student account password</a:t>
            </a:r>
          </a:p>
        </p:txBody>
      </p:sp>
    </p:spTree>
    <p:extLst>
      <p:ext uri="{BB962C8B-B14F-4D97-AF65-F5344CB8AC3E}">
        <p14:creationId xmlns:p14="http://schemas.microsoft.com/office/powerpoint/2010/main" val="19285444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pic>
        <p:nvPicPr>
          <p:cNvPr id="4" name="Picture 6" descr="Image">
            <a:extLst>
              <a:ext uri="{FF2B5EF4-FFF2-40B4-BE49-F238E27FC236}">
                <a16:creationId xmlns:a16="http://schemas.microsoft.com/office/drawing/2014/main" id="{1AA86048-9F22-48BA-802E-4F3CE68BC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799" y="1447800"/>
            <a:ext cx="6238719" cy="4324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8F6613-F1BD-4A5B-9B1B-7A5B07085A19}"/>
              </a:ext>
            </a:extLst>
          </p:cNvPr>
          <p:cNvSpPr txBox="1"/>
          <p:nvPr/>
        </p:nvSpPr>
        <p:spPr>
          <a:xfrm>
            <a:off x="88497" y="914400"/>
            <a:ext cx="8957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You should be able to see your class folder as shown in the example below.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2123367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153400" cy="5334000"/>
          </a:xfrm>
        </p:spPr>
        <p:txBody>
          <a:bodyPr/>
          <a:lstStyle/>
          <a:p>
            <a:pPr marL="457200" indent="-457200">
              <a:buNone/>
            </a:pPr>
            <a:r>
              <a:rPr lang="en-SG" dirty="0"/>
              <a:t>1.	Introduction to JavaScript</a:t>
            </a:r>
            <a:endParaRPr lang="en-US" sz="2400" dirty="0"/>
          </a:p>
          <a:p>
            <a:pPr lvl="1"/>
            <a:r>
              <a:rPr lang="en-SG" sz="2400" dirty="0"/>
              <a:t>What is JavaScript</a:t>
            </a:r>
            <a:endParaRPr lang="en-US" sz="2400" dirty="0"/>
          </a:p>
          <a:p>
            <a:pPr lvl="1"/>
            <a:r>
              <a:rPr lang="en-SG" sz="2400" dirty="0"/>
              <a:t>Adding JavaScript to a Page</a:t>
            </a:r>
            <a:endParaRPr lang="en-US" sz="2400" dirty="0"/>
          </a:p>
          <a:p>
            <a:pPr lvl="1"/>
            <a:r>
              <a:rPr lang="en-US" sz="2400" dirty="0"/>
              <a:t>The Anatomy of a Script</a:t>
            </a:r>
          </a:p>
          <a:p>
            <a:pPr lvl="1"/>
            <a:r>
              <a:rPr lang="en-US" sz="2400" dirty="0"/>
              <a:t>The Browser Objects</a:t>
            </a:r>
          </a:p>
          <a:p>
            <a:pPr lvl="1"/>
            <a:r>
              <a:rPr lang="en-US" sz="2400" dirty="0"/>
              <a:t>Events</a:t>
            </a:r>
          </a:p>
          <a:p>
            <a:pPr marL="457200" indent="-457200">
              <a:buNone/>
            </a:pPr>
            <a:r>
              <a:rPr lang="en-SG" dirty="0"/>
              <a:t>2.	Using JavaScript</a:t>
            </a:r>
            <a:endParaRPr lang="en-US" sz="2800" dirty="0"/>
          </a:p>
          <a:p>
            <a:pPr lvl="1"/>
            <a:r>
              <a:rPr lang="en-SG" sz="2400" dirty="0"/>
              <a:t>Document Object Model</a:t>
            </a:r>
            <a:endParaRPr lang="en-US" sz="2400" dirty="0"/>
          </a:p>
          <a:p>
            <a:pPr marL="457200" lvl="1" indent="0">
              <a:buSzPct val="100000"/>
              <a:buNone/>
            </a:pPr>
            <a:endParaRPr lang="en-US" sz="2400" dirty="0"/>
          </a:p>
          <a:p>
            <a:pPr marL="457200" lvl="1" indent="0">
              <a:buSzPct val="100000"/>
              <a:buNone/>
            </a:pPr>
            <a:endParaRPr lang="en-US" sz="2400" dirty="0"/>
          </a:p>
          <a:p>
            <a:pPr marL="514350" lvl="0" indent="-514350">
              <a:buSzPct val="100000"/>
              <a:buFont typeface="+mj-lt"/>
              <a:buAutoNum type="arabicPeriod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8376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ffectLst/>
              </a:rPr>
              <a:t>Learning Objectives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153400" cy="5410200"/>
          </a:xfrm>
        </p:spPr>
        <p:txBody>
          <a:bodyPr/>
          <a:lstStyle/>
          <a:p>
            <a:r>
              <a:rPr lang="en-US" sz="2800" dirty="0"/>
              <a:t>Basic Concept of JavaScript</a:t>
            </a:r>
          </a:p>
          <a:p>
            <a:r>
              <a:rPr lang="en-US" sz="2800" dirty="0"/>
              <a:t>Add inline JavaScript to a HTML document</a:t>
            </a:r>
          </a:p>
          <a:p>
            <a:r>
              <a:rPr lang="en-US" sz="2800" dirty="0"/>
              <a:t>Add JavaScript in an external file</a:t>
            </a:r>
          </a:p>
          <a:p>
            <a:r>
              <a:rPr lang="en-US" sz="2800" dirty="0"/>
              <a:t>Create JavaScript file with functions</a:t>
            </a:r>
          </a:p>
          <a:p>
            <a:r>
              <a:rPr lang="en-US" sz="2800" dirty="0"/>
              <a:t>Using objects and event handlers in JavaScript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42452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JavaScript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JavaScript is a scripting language that adds interactivity and behaviors to web pages.</a:t>
            </a:r>
          </a:p>
          <a:p>
            <a:r>
              <a:rPr lang="en-US" dirty="0"/>
              <a:t>JS Can…</a:t>
            </a:r>
          </a:p>
          <a:p>
            <a:pPr lvl="1"/>
            <a:r>
              <a:rPr lang="en-US" dirty="0"/>
              <a:t>change HTML content</a:t>
            </a:r>
          </a:p>
          <a:p>
            <a:pPr lvl="1"/>
            <a:r>
              <a:rPr lang="en-US" dirty="0"/>
              <a:t>change HTML attribute values</a:t>
            </a:r>
          </a:p>
          <a:p>
            <a:pPr lvl="1"/>
            <a:r>
              <a:rPr lang="en-US" dirty="0"/>
              <a:t>change HTML styles</a:t>
            </a:r>
          </a:p>
          <a:p>
            <a:pPr lvl="1"/>
            <a:r>
              <a:rPr lang="en-US" dirty="0"/>
              <a:t>hide HTML elements</a:t>
            </a:r>
          </a:p>
          <a:p>
            <a:pPr lvl="1"/>
            <a:r>
              <a:rPr lang="en-US" dirty="0"/>
              <a:t>show HTML elements</a:t>
            </a:r>
          </a:p>
          <a:p>
            <a:pPr lvl="1"/>
            <a:r>
              <a:rPr lang="en-US" dirty="0" err="1"/>
              <a:t>etc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892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Add inline JavaScript to a HTML document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Add the code as the content of a script element</a:t>
            </a:r>
          </a:p>
          <a:p>
            <a:r>
              <a:rPr lang="en-US" sz="2800" dirty="0" err="1"/>
              <a:t>Eg</a:t>
            </a:r>
            <a:r>
              <a:rPr lang="en-US" sz="2800" dirty="0"/>
              <a:t> 1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981200"/>
            <a:ext cx="7815262" cy="349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128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Add inline JavaScript to a HTML document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err="1"/>
              <a:t>Eg</a:t>
            </a:r>
            <a:r>
              <a:rPr lang="en-US" sz="2800" dirty="0"/>
              <a:t> 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447800"/>
            <a:ext cx="7934325" cy="3598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167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Add JavaScript in an external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100" y="838198"/>
            <a:ext cx="8539162" cy="5334001"/>
          </a:xfrm>
        </p:spPr>
        <p:txBody>
          <a:bodyPr/>
          <a:lstStyle/>
          <a:p>
            <a:r>
              <a:rPr lang="en-US" sz="2400" dirty="0"/>
              <a:t>Type the script in an external file and save with .</a:t>
            </a:r>
            <a:r>
              <a:rPr lang="en-US" sz="2400" dirty="0" err="1"/>
              <a:t>js</a:t>
            </a:r>
            <a:r>
              <a:rPr lang="en-US" sz="2400" dirty="0"/>
              <a:t> extension (good practice to put in “</a:t>
            </a:r>
            <a:r>
              <a:rPr lang="en-US" sz="2400" dirty="0" err="1"/>
              <a:t>js</a:t>
            </a:r>
            <a:r>
              <a:rPr lang="en-US" sz="2400" dirty="0"/>
              <a:t>” folder)</a:t>
            </a:r>
          </a:p>
          <a:p>
            <a:r>
              <a:rPr lang="en-US" sz="2400" dirty="0"/>
              <a:t>Put the name of the script file in the </a:t>
            </a:r>
            <a:r>
              <a:rPr lang="en-US" sz="2400" dirty="0" err="1"/>
              <a:t>src</a:t>
            </a:r>
            <a:r>
              <a:rPr lang="en-US" sz="2400" dirty="0"/>
              <a:t> attribute of the script element</a:t>
            </a:r>
          </a:p>
          <a:p>
            <a:r>
              <a:rPr lang="en-US" sz="2400" dirty="0"/>
              <a:t>E.g.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2971800"/>
            <a:ext cx="7129462" cy="312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706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Advantages of using External JavaScript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100" y="838198"/>
            <a:ext cx="8539162" cy="5334001"/>
          </a:xfrm>
        </p:spPr>
        <p:txBody>
          <a:bodyPr/>
          <a:lstStyle/>
          <a:p>
            <a:r>
              <a:rPr lang="en-US" sz="2400" dirty="0"/>
              <a:t>Separates HTML and code</a:t>
            </a:r>
          </a:p>
          <a:p>
            <a:r>
              <a:rPr lang="en-US" sz="2400" dirty="0"/>
              <a:t>Makes HTML and JavaScript easier to read and maintain</a:t>
            </a:r>
          </a:p>
          <a:p>
            <a:r>
              <a:rPr lang="en-US" sz="2400" dirty="0"/>
              <a:t>Cached JavaScript files can speed up page loads</a:t>
            </a:r>
          </a:p>
          <a:p>
            <a:r>
              <a:rPr lang="en-US" sz="2400" dirty="0"/>
              <a:t>Can be used in multiple HTML files easily</a:t>
            </a:r>
          </a:p>
        </p:txBody>
      </p:sp>
    </p:spTree>
    <p:extLst>
      <p:ext uri="{BB962C8B-B14F-4D97-AF65-F5344CB8AC3E}">
        <p14:creationId xmlns:p14="http://schemas.microsoft.com/office/powerpoint/2010/main" val="3249276231"/>
      </p:ext>
    </p:extLst>
  </p:cSld>
  <p:clrMapOvr>
    <a:masterClrMapping/>
  </p:clrMapOvr>
</p:sld>
</file>

<file path=ppt/theme/theme1.xml><?xml version="1.0" encoding="utf-8"?>
<a:theme xmlns:a="http://schemas.openxmlformats.org/drawingml/2006/main" name="Contport">
  <a:themeElements>
    <a:clrScheme name="Contport 2">
      <a:dk1>
        <a:srgbClr val="000000"/>
      </a:dk1>
      <a:lt1>
        <a:srgbClr val="FFFFFF"/>
      </a:lt1>
      <a:dk2>
        <a:srgbClr val="000000"/>
      </a:dk2>
      <a:lt2>
        <a:srgbClr val="5E574E"/>
      </a:lt2>
      <a:accent1>
        <a:srgbClr val="FF6600"/>
      </a:accent1>
      <a:accent2>
        <a:srgbClr val="FFCC00"/>
      </a:accent2>
      <a:accent3>
        <a:srgbClr val="FFFFFF"/>
      </a:accent3>
      <a:accent4>
        <a:srgbClr val="000000"/>
      </a:accent4>
      <a:accent5>
        <a:srgbClr val="FFB8AA"/>
      </a:accent5>
      <a:accent6>
        <a:srgbClr val="E7B900"/>
      </a:accent6>
      <a:hlink>
        <a:srgbClr val="996633"/>
      </a:hlink>
      <a:folHlink>
        <a:srgbClr val="808000"/>
      </a:folHlink>
    </a:clrScheme>
    <a:fontScheme name="Contport">
      <a:majorFont>
        <a:latin typeface="Tahoma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Contport 1">
        <a:dk1>
          <a:srgbClr val="5E574E"/>
        </a:dk1>
        <a:lt1>
          <a:srgbClr val="FFFFCC"/>
        </a:lt1>
        <a:dk2>
          <a:srgbClr val="000000"/>
        </a:dk2>
        <a:lt2>
          <a:srgbClr val="FFCC00"/>
        </a:lt2>
        <a:accent1>
          <a:srgbClr val="CC9900"/>
        </a:accent1>
        <a:accent2>
          <a:srgbClr val="FF6600"/>
        </a:accent2>
        <a:accent3>
          <a:srgbClr val="AAAAAA"/>
        </a:accent3>
        <a:accent4>
          <a:srgbClr val="DADAAE"/>
        </a:accent4>
        <a:accent5>
          <a:srgbClr val="E2CAAA"/>
        </a:accent5>
        <a:accent6>
          <a:srgbClr val="E75C00"/>
        </a:accent6>
        <a:hlink>
          <a:srgbClr val="FF00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tport 2">
        <a:dk1>
          <a:srgbClr val="000000"/>
        </a:dk1>
        <a:lt1>
          <a:srgbClr val="FFFFFF"/>
        </a:lt1>
        <a:dk2>
          <a:srgbClr val="000000"/>
        </a:dk2>
        <a:lt2>
          <a:srgbClr val="5E574E"/>
        </a:lt2>
        <a:accent1>
          <a:srgbClr val="FF66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B8AA"/>
        </a:accent5>
        <a:accent6>
          <a:srgbClr val="E7B900"/>
        </a:accent6>
        <a:hlink>
          <a:srgbClr val="996633"/>
        </a:hlink>
        <a:folHlink>
          <a:srgbClr val="808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port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port 4">
        <a:dk1>
          <a:srgbClr val="000000"/>
        </a:dk1>
        <a:lt1>
          <a:srgbClr val="FFFFFF"/>
        </a:lt1>
        <a:dk2>
          <a:srgbClr val="800000"/>
        </a:dk2>
        <a:lt2>
          <a:srgbClr val="5E574E"/>
        </a:lt2>
        <a:accent1>
          <a:srgbClr val="FF66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B8AA"/>
        </a:accent5>
        <a:accent6>
          <a:srgbClr val="E7B900"/>
        </a:accent6>
        <a:hlink>
          <a:srgbClr val="FF0000"/>
        </a:hlink>
        <a:folHlink>
          <a:srgbClr val="FFFF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port 5">
        <a:dk1>
          <a:srgbClr val="000066"/>
        </a:dk1>
        <a:lt1>
          <a:srgbClr val="FFFFFF"/>
        </a:lt1>
        <a:dk2>
          <a:srgbClr val="0000FF"/>
        </a:dk2>
        <a:lt2>
          <a:srgbClr val="000000"/>
        </a:lt2>
        <a:accent1>
          <a:srgbClr val="0066FF"/>
        </a:accent1>
        <a:accent2>
          <a:srgbClr val="33CCCC"/>
        </a:accent2>
        <a:accent3>
          <a:srgbClr val="FFFFFF"/>
        </a:accent3>
        <a:accent4>
          <a:srgbClr val="000056"/>
        </a:accent4>
        <a:accent5>
          <a:srgbClr val="AAB8FF"/>
        </a:accent5>
        <a:accent6>
          <a:srgbClr val="2DB9B9"/>
        </a:accent6>
        <a:hlink>
          <a:srgbClr val="FF00FF"/>
        </a:hlink>
        <a:folHlink>
          <a:srgbClr val="99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ntport 6">
        <a:dk1>
          <a:srgbClr val="000000"/>
        </a:dk1>
        <a:lt1>
          <a:srgbClr val="FFFFFF"/>
        </a:lt1>
        <a:dk2>
          <a:srgbClr val="000066"/>
        </a:dk2>
        <a:lt2>
          <a:srgbClr val="FFCC00"/>
        </a:lt2>
        <a:accent1>
          <a:srgbClr val="0066FF"/>
        </a:accent1>
        <a:accent2>
          <a:srgbClr val="33CCCC"/>
        </a:accent2>
        <a:accent3>
          <a:srgbClr val="AAAAB8"/>
        </a:accent3>
        <a:accent4>
          <a:srgbClr val="DADADA"/>
        </a:accent4>
        <a:accent5>
          <a:srgbClr val="AAB8FF"/>
        </a:accent5>
        <a:accent6>
          <a:srgbClr val="2DB9B9"/>
        </a:accent6>
        <a:hlink>
          <a:srgbClr val="FF00FF"/>
        </a:hlink>
        <a:folHlink>
          <a:srgbClr val="9933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ntport 7">
        <a:dk1>
          <a:srgbClr val="5E574E"/>
        </a:dk1>
        <a:lt1>
          <a:srgbClr val="FFFFCC"/>
        </a:lt1>
        <a:dk2>
          <a:srgbClr val="800000"/>
        </a:dk2>
        <a:lt2>
          <a:srgbClr val="FFCC00"/>
        </a:lt2>
        <a:accent1>
          <a:srgbClr val="CC9900"/>
        </a:accent1>
        <a:accent2>
          <a:srgbClr val="FF6600"/>
        </a:accent2>
        <a:accent3>
          <a:srgbClr val="C0AAAA"/>
        </a:accent3>
        <a:accent4>
          <a:srgbClr val="DADAAE"/>
        </a:accent4>
        <a:accent5>
          <a:srgbClr val="E2CAAA"/>
        </a:accent5>
        <a:accent6>
          <a:srgbClr val="E75C00"/>
        </a:accent6>
        <a:hlink>
          <a:srgbClr val="FF00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\\Ccsstaff1\software\office97\Template\Designs\CONTPORT.POT</Template>
  <TotalTime>14018</TotalTime>
  <Words>1470</Words>
  <Application>Microsoft Office PowerPoint</Application>
  <PresentationFormat>On-screen Show (4:3)</PresentationFormat>
  <Paragraphs>199</Paragraphs>
  <Slides>23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Arial</vt:lpstr>
      <vt:lpstr>Arial Narrow</vt:lpstr>
      <vt:lpstr>Calibri</vt:lpstr>
      <vt:lpstr>Courier New</vt:lpstr>
      <vt:lpstr>Tahoma</vt:lpstr>
      <vt:lpstr>Times New Roman</vt:lpstr>
      <vt:lpstr>Verdana</vt:lpstr>
      <vt:lpstr>Wingdings</vt:lpstr>
      <vt:lpstr>Wingdings 2</vt:lpstr>
      <vt:lpstr>Contport</vt:lpstr>
      <vt:lpstr>Packager Shell Object</vt:lpstr>
      <vt:lpstr>PowerPoint Presentation</vt:lpstr>
      <vt:lpstr>Remote Learning Instructions</vt:lpstr>
      <vt:lpstr>Topics</vt:lpstr>
      <vt:lpstr>Learning Objectives</vt:lpstr>
      <vt:lpstr>What is JavaScript</vt:lpstr>
      <vt:lpstr>Add inline JavaScript to a HTML document</vt:lpstr>
      <vt:lpstr>Add inline JavaScript to a HTML document</vt:lpstr>
      <vt:lpstr>Add JavaScript in an external file</vt:lpstr>
      <vt:lpstr>Advantages of using External JavaScript</vt:lpstr>
      <vt:lpstr>JavaScript Popup Boxes</vt:lpstr>
      <vt:lpstr>JavaScript Popup Boxes</vt:lpstr>
      <vt:lpstr>JavaScript Popup Boxes</vt:lpstr>
      <vt:lpstr>JavaScript HTML DOM (ref: https://www.w3schools.com/js/js_htmldom.asp)</vt:lpstr>
      <vt:lpstr>Finding HTML Elements</vt:lpstr>
      <vt:lpstr>Changing HTML Elements</vt:lpstr>
      <vt:lpstr>Demo on how to access a Date field</vt:lpstr>
      <vt:lpstr>Javascript Essentials</vt:lpstr>
      <vt:lpstr>Reference</vt:lpstr>
      <vt:lpstr>Activities</vt:lpstr>
      <vt:lpstr>Tasks</vt:lpstr>
      <vt:lpstr>Appendix</vt:lpstr>
      <vt:lpstr>Appendix (Cont)</vt:lpstr>
      <vt:lpstr>Appendix (Cont)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template</dc:title>
  <dc:creator>School of ICT</dc:creator>
  <cp:lastModifiedBy>Yong Zi Ren /CSF</cp:lastModifiedBy>
  <cp:revision>995</cp:revision>
  <cp:lastPrinted>2000-08-04T01:42:18Z</cp:lastPrinted>
  <dcterms:created xsi:type="dcterms:W3CDTF">1995-05-28T16:29:18Z</dcterms:created>
  <dcterms:modified xsi:type="dcterms:W3CDTF">2022-01-05T14:48:07Z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0286cb9-b49f-4646-87a5-340028348160_Enabled">
    <vt:lpwstr>true</vt:lpwstr>
  </property>
  <property fmtid="{D5CDD505-2E9C-101B-9397-08002B2CF9AE}" pid="3" name="MSIP_Label_30286cb9-b49f-4646-87a5-340028348160_SetDate">
    <vt:lpwstr>2021-10-18T06:47:12Z</vt:lpwstr>
  </property>
  <property fmtid="{D5CDD505-2E9C-101B-9397-08002B2CF9AE}" pid="4" name="MSIP_Label_30286cb9-b49f-4646-87a5-340028348160_Method">
    <vt:lpwstr>Standard</vt:lpwstr>
  </property>
  <property fmtid="{D5CDD505-2E9C-101B-9397-08002B2CF9AE}" pid="5" name="MSIP_Label_30286cb9-b49f-4646-87a5-340028348160_Name">
    <vt:lpwstr>30286cb9-b49f-4646-87a5-340028348160</vt:lpwstr>
  </property>
  <property fmtid="{D5CDD505-2E9C-101B-9397-08002B2CF9AE}" pid="6" name="MSIP_Label_30286cb9-b49f-4646-87a5-340028348160_SiteId">
    <vt:lpwstr>cba9e115-3016-4462-a1ab-a565cba0cdf1</vt:lpwstr>
  </property>
  <property fmtid="{D5CDD505-2E9C-101B-9397-08002B2CF9AE}" pid="7" name="MSIP_Label_30286cb9-b49f-4646-87a5-340028348160_ActionId">
    <vt:lpwstr>4c8ace75-e886-4808-ab53-46572b0ec1a4</vt:lpwstr>
  </property>
  <property fmtid="{D5CDD505-2E9C-101B-9397-08002B2CF9AE}" pid="8" name="MSIP_Label_30286cb9-b49f-4646-87a5-340028348160_ContentBits">
    <vt:lpwstr>1</vt:lpwstr>
  </property>
</Properties>
</file>

<file path=docProps/thumbnail.jpeg>
</file>